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7" r:id="rId3"/>
    <p:sldId id="258" r:id="rId4"/>
    <p:sldId id="278" r:id="rId5"/>
    <p:sldId id="283" r:id="rId6"/>
    <p:sldId id="282" r:id="rId7"/>
    <p:sldId id="299" r:id="rId8"/>
    <p:sldId id="285" r:id="rId9"/>
    <p:sldId id="298" r:id="rId10"/>
    <p:sldId id="280" r:id="rId11"/>
    <p:sldId id="286" r:id="rId12"/>
    <p:sldId id="287" r:id="rId13"/>
    <p:sldId id="288" r:id="rId14"/>
    <p:sldId id="289" r:id="rId15"/>
    <p:sldId id="290" r:id="rId16"/>
    <p:sldId id="279" r:id="rId17"/>
    <p:sldId id="291" r:id="rId18"/>
    <p:sldId id="292" r:id="rId19"/>
    <p:sldId id="293" r:id="rId20"/>
    <p:sldId id="294" r:id="rId21"/>
    <p:sldId id="295" r:id="rId22"/>
    <p:sldId id="296"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47D6"/>
    <a:srgbClr val="FFFF99"/>
    <a:srgbClr val="BE4AB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7F31E-3270-4329-A787-A2B5CE0BC50C}" type="doc">
      <dgm:prSet loTypeId="urn:microsoft.com/office/officeart/2005/8/layout/hProcess3" loCatId="process" qsTypeId="urn:microsoft.com/office/officeart/2005/8/quickstyle/simple1" qsCatId="simple" csTypeId="urn:microsoft.com/office/officeart/2005/8/colors/accent1_2" csCatId="accent1" phldr="1"/>
      <dgm:spPr/>
    </dgm:pt>
    <dgm:pt modelId="{32C5914B-E9B8-4BD2-801E-35D2C34D5E63}">
      <dgm:prSet phldrT="[Text]" custT="1"/>
      <dgm:spPr/>
      <dgm:t>
        <a:bodyPr/>
        <a:lstStyle/>
        <a:p>
          <a:r>
            <a:rPr lang="en-US" sz="24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 dung cơ bản của sáu nhóm tính cách theo Lí thuyết mật mã Holland được thể hiện trong mô hình:</a:t>
          </a:r>
          <a:endParaRPr lang="en-US" sz="2400">
            <a:solidFill>
              <a:schemeClr val="bg1"/>
            </a:solidFill>
          </a:endParaRPr>
        </a:p>
      </dgm:t>
    </dgm:pt>
    <dgm:pt modelId="{E31B78FF-E508-4FD9-A035-869251D2F121}" type="sibTrans" cxnId="{BFD94E86-A76E-475A-83CB-D6BD2590B6B5}">
      <dgm:prSet/>
      <dgm:spPr/>
      <dgm:t>
        <a:bodyPr/>
        <a:lstStyle/>
        <a:p>
          <a:endParaRPr lang="en-US" sz="5400">
            <a:solidFill>
              <a:schemeClr val="bg1"/>
            </a:solidFill>
          </a:endParaRPr>
        </a:p>
      </dgm:t>
    </dgm:pt>
    <dgm:pt modelId="{108F3716-1704-4A37-8959-8C7FB57057E6}" type="parTrans" cxnId="{BFD94E86-A76E-475A-83CB-D6BD2590B6B5}">
      <dgm:prSet/>
      <dgm:spPr/>
      <dgm:t>
        <a:bodyPr/>
        <a:lstStyle/>
        <a:p>
          <a:endParaRPr lang="en-US" sz="5400">
            <a:solidFill>
              <a:schemeClr val="bg1"/>
            </a:solidFill>
          </a:endParaRPr>
        </a:p>
      </dgm:t>
    </dgm:pt>
    <dgm:pt modelId="{3F7A389D-9FFE-4BE2-8A68-22DD03D99F92}" type="pres">
      <dgm:prSet presAssocID="{7F97F31E-3270-4329-A787-A2B5CE0BC50C}" presName="Name0" presStyleCnt="0">
        <dgm:presLayoutVars>
          <dgm:dir/>
          <dgm:animLvl val="lvl"/>
          <dgm:resizeHandles val="exact"/>
        </dgm:presLayoutVars>
      </dgm:prSet>
      <dgm:spPr/>
    </dgm:pt>
    <dgm:pt modelId="{99E7466B-15AC-4D37-B8FC-43DB07D70BDE}" type="pres">
      <dgm:prSet presAssocID="{7F97F31E-3270-4329-A787-A2B5CE0BC50C}" presName="dummy" presStyleCnt="0"/>
      <dgm:spPr/>
    </dgm:pt>
    <dgm:pt modelId="{7A1212D2-8208-40D8-8EEF-28B959598BF1}" type="pres">
      <dgm:prSet presAssocID="{7F97F31E-3270-4329-A787-A2B5CE0BC50C}" presName="linH" presStyleCnt="0"/>
      <dgm:spPr/>
    </dgm:pt>
    <dgm:pt modelId="{E35173C2-F53A-49E3-88F5-A88110B32002}" type="pres">
      <dgm:prSet presAssocID="{7F97F31E-3270-4329-A787-A2B5CE0BC50C}" presName="padding1" presStyleCnt="0"/>
      <dgm:spPr/>
    </dgm:pt>
    <dgm:pt modelId="{B0EC553B-F469-4CAC-85ED-C4D0B3D74569}" type="pres">
      <dgm:prSet presAssocID="{32C5914B-E9B8-4BD2-801E-35D2C34D5E63}" presName="linV" presStyleCnt="0"/>
      <dgm:spPr/>
    </dgm:pt>
    <dgm:pt modelId="{CD75AE89-D968-4A66-AE74-00FAEC239C19}" type="pres">
      <dgm:prSet presAssocID="{32C5914B-E9B8-4BD2-801E-35D2C34D5E63}" presName="spVertical1" presStyleCnt="0"/>
      <dgm:spPr/>
    </dgm:pt>
    <dgm:pt modelId="{0DDDE524-9258-4C2D-B1F0-A2926674845B}" type="pres">
      <dgm:prSet presAssocID="{32C5914B-E9B8-4BD2-801E-35D2C34D5E63}" presName="parTx" presStyleLbl="revTx" presStyleIdx="0" presStyleCnt="1" custLinFactNeighborX="-3938" custLinFactNeighborY="-10325">
        <dgm:presLayoutVars>
          <dgm:chMax val="0"/>
          <dgm:chPref val="0"/>
          <dgm:bulletEnabled val="1"/>
        </dgm:presLayoutVars>
      </dgm:prSet>
      <dgm:spPr/>
      <dgm:t>
        <a:bodyPr/>
        <a:lstStyle/>
        <a:p>
          <a:endParaRPr lang="en-US"/>
        </a:p>
      </dgm:t>
    </dgm:pt>
    <dgm:pt modelId="{229125A2-82C6-4987-8697-EB87B6D0EA44}" type="pres">
      <dgm:prSet presAssocID="{32C5914B-E9B8-4BD2-801E-35D2C34D5E63}" presName="spVertical2" presStyleCnt="0"/>
      <dgm:spPr/>
    </dgm:pt>
    <dgm:pt modelId="{EB823476-270E-4F71-A38F-B562751DFC60}" type="pres">
      <dgm:prSet presAssocID="{32C5914B-E9B8-4BD2-801E-35D2C34D5E63}" presName="spVertical3" presStyleCnt="0"/>
      <dgm:spPr/>
    </dgm:pt>
    <dgm:pt modelId="{19A3CB15-1F76-4C3B-B155-F2BD5C710B56}" type="pres">
      <dgm:prSet presAssocID="{7F97F31E-3270-4329-A787-A2B5CE0BC50C}" presName="padding2" presStyleCnt="0"/>
      <dgm:spPr/>
    </dgm:pt>
    <dgm:pt modelId="{3F350320-80BB-45DA-8438-8A087DD748BF}" type="pres">
      <dgm:prSet presAssocID="{7F97F31E-3270-4329-A787-A2B5CE0BC50C}" presName="negArrow" presStyleCnt="0"/>
      <dgm:spPr/>
    </dgm:pt>
    <dgm:pt modelId="{329156D2-D155-4285-85C4-DA2E57E4B407}" type="pres">
      <dgm:prSet presAssocID="{7F97F31E-3270-4329-A787-A2B5CE0BC50C}" presName="backgroundArrow" presStyleLbl="node1" presStyleIdx="0" presStyleCnt="1" custLinFactNeighborX="-8534" custLinFactNeighborY="25169"/>
      <dgm:spPr/>
    </dgm:pt>
  </dgm:ptLst>
  <dgm:cxnLst>
    <dgm:cxn modelId="{BFD94E86-A76E-475A-83CB-D6BD2590B6B5}" srcId="{7F97F31E-3270-4329-A787-A2B5CE0BC50C}" destId="{32C5914B-E9B8-4BD2-801E-35D2C34D5E63}" srcOrd="0" destOrd="0" parTransId="{108F3716-1704-4A37-8959-8C7FB57057E6}" sibTransId="{E31B78FF-E508-4FD9-A035-869251D2F121}"/>
    <dgm:cxn modelId="{17422863-6308-4BD8-9C11-1AEB1560D830}" type="presOf" srcId="{7F97F31E-3270-4329-A787-A2B5CE0BC50C}" destId="{3F7A389D-9FFE-4BE2-8A68-22DD03D99F92}" srcOrd="0" destOrd="0" presId="urn:microsoft.com/office/officeart/2005/8/layout/hProcess3"/>
    <dgm:cxn modelId="{41C68290-9954-4F4E-8693-0FD8798727D8}" type="presOf" srcId="{32C5914B-E9B8-4BD2-801E-35D2C34D5E63}" destId="{0DDDE524-9258-4C2D-B1F0-A2926674845B}" srcOrd="0" destOrd="0" presId="urn:microsoft.com/office/officeart/2005/8/layout/hProcess3"/>
    <dgm:cxn modelId="{5FDBFCE6-D848-4EF9-AD45-6F9B18E14A68}" type="presParOf" srcId="{3F7A389D-9FFE-4BE2-8A68-22DD03D99F92}" destId="{99E7466B-15AC-4D37-B8FC-43DB07D70BDE}" srcOrd="0" destOrd="0" presId="urn:microsoft.com/office/officeart/2005/8/layout/hProcess3"/>
    <dgm:cxn modelId="{3C5F1AB4-2E85-4F81-9819-AF16A603A737}" type="presParOf" srcId="{3F7A389D-9FFE-4BE2-8A68-22DD03D99F92}" destId="{7A1212D2-8208-40D8-8EEF-28B959598BF1}" srcOrd="1" destOrd="0" presId="urn:microsoft.com/office/officeart/2005/8/layout/hProcess3"/>
    <dgm:cxn modelId="{ABBBA989-3D72-49B0-A5CF-50CA657DB285}" type="presParOf" srcId="{7A1212D2-8208-40D8-8EEF-28B959598BF1}" destId="{E35173C2-F53A-49E3-88F5-A88110B32002}" srcOrd="0" destOrd="0" presId="urn:microsoft.com/office/officeart/2005/8/layout/hProcess3"/>
    <dgm:cxn modelId="{07FE70AB-9DD9-40ED-B348-D188838E633A}" type="presParOf" srcId="{7A1212D2-8208-40D8-8EEF-28B959598BF1}" destId="{B0EC553B-F469-4CAC-85ED-C4D0B3D74569}" srcOrd="1" destOrd="0" presId="urn:microsoft.com/office/officeart/2005/8/layout/hProcess3"/>
    <dgm:cxn modelId="{1A2F9446-0A51-45A0-B4D6-73EC346205A9}" type="presParOf" srcId="{B0EC553B-F469-4CAC-85ED-C4D0B3D74569}" destId="{CD75AE89-D968-4A66-AE74-00FAEC239C19}" srcOrd="0" destOrd="0" presId="urn:microsoft.com/office/officeart/2005/8/layout/hProcess3"/>
    <dgm:cxn modelId="{5ADA9C7B-543B-4E2D-AF9E-54F568AC8FBC}" type="presParOf" srcId="{B0EC553B-F469-4CAC-85ED-C4D0B3D74569}" destId="{0DDDE524-9258-4C2D-B1F0-A2926674845B}" srcOrd="1" destOrd="0" presId="urn:microsoft.com/office/officeart/2005/8/layout/hProcess3"/>
    <dgm:cxn modelId="{2ED2E699-3E6C-45B5-9592-0F260481EA5E}" type="presParOf" srcId="{B0EC553B-F469-4CAC-85ED-C4D0B3D74569}" destId="{229125A2-82C6-4987-8697-EB87B6D0EA44}" srcOrd="2" destOrd="0" presId="urn:microsoft.com/office/officeart/2005/8/layout/hProcess3"/>
    <dgm:cxn modelId="{4B753624-A22E-4E95-B252-6340DA712841}" type="presParOf" srcId="{B0EC553B-F469-4CAC-85ED-C4D0B3D74569}" destId="{EB823476-270E-4F71-A38F-B562751DFC60}" srcOrd="3" destOrd="0" presId="urn:microsoft.com/office/officeart/2005/8/layout/hProcess3"/>
    <dgm:cxn modelId="{493B8D81-2EDF-49DF-8443-963B1CD95B98}" type="presParOf" srcId="{7A1212D2-8208-40D8-8EEF-28B959598BF1}" destId="{19A3CB15-1F76-4C3B-B155-F2BD5C710B56}" srcOrd="2" destOrd="0" presId="urn:microsoft.com/office/officeart/2005/8/layout/hProcess3"/>
    <dgm:cxn modelId="{50EFCADD-D875-41BF-BCAC-2C0279C2F428}" type="presParOf" srcId="{7A1212D2-8208-40D8-8EEF-28B959598BF1}" destId="{3F350320-80BB-45DA-8438-8A087DD748BF}" srcOrd="3" destOrd="0" presId="urn:microsoft.com/office/officeart/2005/8/layout/hProcess3"/>
    <dgm:cxn modelId="{8159835D-DB57-40AC-BEE3-54D5445DBD89}" type="presParOf" srcId="{7A1212D2-8208-40D8-8EEF-28B959598BF1}" destId="{329156D2-D155-4285-85C4-DA2E57E4B407}"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156D2-D155-4285-85C4-DA2E57E4B407}">
      <dsp:nvSpPr>
        <dsp:cNvPr id="0" name=""/>
        <dsp:cNvSpPr/>
      </dsp:nvSpPr>
      <dsp:spPr>
        <a:xfrm>
          <a:off x="0" y="44690"/>
          <a:ext cx="4542181" cy="3168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DE524-9258-4C2D-B1F0-A2926674845B}">
      <dsp:nvSpPr>
        <dsp:cNvPr id="0" name=""/>
        <dsp:cNvSpPr/>
      </dsp:nvSpPr>
      <dsp:spPr>
        <a:xfrm>
          <a:off x="219835" y="732571"/>
          <a:ext cx="3721572" cy="158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kern="12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 dung cơ bản của sáu nhóm tính cách theo Lí thuyết mật mã Holland được thể hiện trong mô hình:</a:t>
          </a:r>
          <a:endParaRPr lang="en-US" sz="2400" kern="1200">
            <a:solidFill>
              <a:schemeClr val="bg1"/>
            </a:solidFill>
          </a:endParaRPr>
        </a:p>
      </dsp:txBody>
      <dsp:txXfrm>
        <a:off x="219835" y="732571"/>
        <a:ext cx="3721572" cy="1584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E0E21-A02C-47EB-824A-C7CBDADE2641}"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61576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E0E21-A02C-47EB-824A-C7CBDADE2641}"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397922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E0E21-A02C-47EB-824A-C7CBDADE2641}"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184003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E0E21-A02C-47EB-824A-C7CBDADE2641}"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1581036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2E0E21-A02C-47EB-824A-C7CBDADE2641}"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422661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2E0E21-A02C-47EB-824A-C7CBDADE2641}"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1340800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2E0E21-A02C-47EB-824A-C7CBDADE2641}" type="datetimeFigureOut">
              <a:rPr lang="en-US" smtClean="0"/>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621175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2E0E21-A02C-47EB-824A-C7CBDADE2641}" type="datetimeFigureOut">
              <a:rPr lang="en-US" smtClean="0"/>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5342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E0E21-A02C-47EB-824A-C7CBDADE2641}" type="datetimeFigureOut">
              <a:rPr lang="en-US" smtClean="0"/>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35224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2E0E21-A02C-47EB-824A-C7CBDADE2641}"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1960719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2E0E21-A02C-47EB-824A-C7CBDADE2641}"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49303-0037-42C7-AFC7-6922D4B0B539}" type="slidenum">
              <a:rPr lang="en-US" smtClean="0"/>
              <a:t>‹#›</a:t>
            </a:fld>
            <a:endParaRPr lang="en-US"/>
          </a:p>
        </p:txBody>
      </p:sp>
    </p:spTree>
    <p:extLst>
      <p:ext uri="{BB962C8B-B14F-4D97-AF65-F5344CB8AC3E}">
        <p14:creationId xmlns:p14="http://schemas.microsoft.com/office/powerpoint/2010/main" val="352808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26000">
              <a:schemeClr val="accent6">
                <a:lumMod val="60000"/>
                <a:lumOff val="40000"/>
              </a:schemeClr>
            </a:gs>
            <a:gs pos="77000">
              <a:schemeClr val="accent4">
                <a:lumMod val="45000"/>
                <a:lumOff val="55000"/>
              </a:schemeClr>
            </a:gs>
            <a:gs pos="9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E0E21-A02C-47EB-824A-C7CBDADE2641}" type="datetimeFigureOut">
              <a:rPr lang="en-US" smtClean="0"/>
              <a:t>12/20/2023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49303-0037-42C7-AFC7-6922D4B0B539}" type="slidenum">
              <a:rPr lang="en-US" smtClean="0"/>
              <a:t>‹#›</a:t>
            </a:fld>
            <a:endParaRPr lang="en-US"/>
          </a:p>
        </p:txBody>
      </p:sp>
    </p:spTree>
    <p:extLst>
      <p:ext uri="{BB962C8B-B14F-4D97-AF65-F5344CB8AC3E}">
        <p14:creationId xmlns:p14="http://schemas.microsoft.com/office/powerpoint/2010/main" val="2548761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16771" y="280658"/>
            <a:ext cx="7402482" cy="954107"/>
          </a:xfrm>
          <a:prstGeom prst="rect">
            <a:avLst/>
          </a:prstGeom>
          <a:noFill/>
        </p:spPr>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ỦY BAN NHÂN DÂN QUẬN TÂN PHÚ</a:t>
            </a:r>
          </a:p>
          <a:p>
            <a:pPr algn="ctr"/>
            <a:r>
              <a:rPr lang="en-US" sz="2800" b="1" smtClean="0">
                <a:latin typeface="Times New Roman" panose="02020603050405020304" pitchFamily="18" charset="0"/>
                <a:cs typeface="Times New Roman" panose="02020603050405020304" pitchFamily="18" charset="0"/>
              </a:rPr>
              <a:t>TRƯỜNG THCS PHAN BỘI CHÂU</a:t>
            </a:r>
            <a:endParaRPr lang="en-US" sz="2800" b="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33596" t="69741" r="38108" b="7684"/>
          <a:stretch/>
        </p:blipFill>
        <p:spPr>
          <a:xfrm>
            <a:off x="0" y="4806580"/>
            <a:ext cx="12192000" cy="2002734"/>
          </a:xfrm>
          <a:prstGeom prst="wave">
            <a:avLst/>
          </a:prstGeom>
          <a:solidFill>
            <a:srgbClr val="FFFF99"/>
          </a:solidFill>
        </p:spPr>
      </p:pic>
      <p:sp>
        <p:nvSpPr>
          <p:cNvPr id="8" name="Rectangle 7"/>
          <p:cNvSpPr/>
          <p:nvPr/>
        </p:nvSpPr>
        <p:spPr>
          <a:xfrm>
            <a:off x="2149589" y="1842560"/>
            <a:ext cx="7923644" cy="830997"/>
          </a:xfrm>
          <a:prstGeom prst="rect">
            <a:avLst/>
          </a:prstGeom>
        </p:spPr>
        <p:txBody>
          <a:bodyPr wrap="none">
            <a:spAutoFit/>
          </a:bodyPr>
          <a:lstStyle/>
          <a:p>
            <a:pPr algn="ctr"/>
            <a:r>
              <a:rPr lang="en-US" sz="4800" b="1">
                <a:solidFill>
                  <a:srgbClr val="002060"/>
                </a:solidFill>
                <a:latin typeface="Times New Roman" panose="02020603050405020304" pitchFamily="18" charset="0"/>
                <a:cs typeface="Times New Roman" panose="02020603050405020304" pitchFamily="18" charset="0"/>
              </a:rPr>
              <a:t>GIÁO DỤC ĐỊA PHƯƠNG 8</a:t>
            </a:r>
          </a:p>
        </p:txBody>
      </p:sp>
      <p:sp>
        <p:nvSpPr>
          <p:cNvPr id="9" name="TextBox 8"/>
          <p:cNvSpPr txBox="1"/>
          <p:nvPr/>
        </p:nvSpPr>
        <p:spPr>
          <a:xfrm>
            <a:off x="177750" y="2673557"/>
            <a:ext cx="11867322" cy="1754326"/>
          </a:xfrm>
          <a:prstGeom prst="rect">
            <a:avLst/>
          </a:prstGeom>
          <a:noFill/>
        </p:spPr>
        <p:txBody>
          <a:bodyPr wrap="square" rtlCol="0">
            <a:spAutoFit/>
          </a:bodyPr>
          <a:lstStyle/>
          <a:p>
            <a:pPr algn="ctr"/>
            <a:r>
              <a:rPr lang="en-US" sz="5400" b="1" smtClean="0">
                <a:solidFill>
                  <a:srgbClr val="FF0000"/>
                </a:solidFill>
                <a:latin typeface="Times New Roman" panose="02020603050405020304" pitchFamily="18" charset="0"/>
                <a:cs typeface="Times New Roman" panose="02020603050405020304" pitchFamily="18" charset="0"/>
              </a:rPr>
              <a:t>CHỦ ĐỀ 8</a:t>
            </a:r>
          </a:p>
          <a:p>
            <a:pPr algn="ctr"/>
            <a:r>
              <a:rPr lang="en-US" sz="5400" b="1" smtClean="0">
                <a:solidFill>
                  <a:srgbClr val="FF0000"/>
                </a:solidFill>
                <a:latin typeface="Times New Roman" panose="02020603050405020304" pitchFamily="18" charset="0"/>
                <a:cs typeface="Times New Roman" panose="02020603050405020304" pitchFamily="18" charset="0"/>
              </a:rPr>
              <a:t>MỤC TIÊU NGHỀ NGHIỆP CỦA TÔI</a:t>
            </a:r>
            <a:endParaRPr lang="en-US" sz="5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5329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496" y="236170"/>
            <a:ext cx="11456504" cy="1569660"/>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II. TÌM HIỂU ƯU THẾ NGHỀ NGHIỆP CỦA BẢN THÂN VÀ PHÂN TÍCH ẢNH HƯỞNG ƯU THẾ CỦA BẢN THÂN ĐẾN LỰA CHỌN NGHỀ NGHIỆP</a:t>
            </a:r>
            <a:endParaRPr lang="en-US" sz="4800" smtClean="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13791" y="1805830"/>
            <a:ext cx="9293088"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1.  Lí thuyết cây nghề nghiệp</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20927" r="20653" b="27667"/>
          <a:stretch/>
        </p:blipFill>
        <p:spPr>
          <a:xfrm>
            <a:off x="176349" y="2732242"/>
            <a:ext cx="3275980" cy="3351682"/>
          </a:xfrm>
          <a:prstGeom prst="rect">
            <a:avLst/>
          </a:prstGeom>
        </p:spPr>
      </p:pic>
      <p:sp>
        <p:nvSpPr>
          <p:cNvPr id="7" name="Rectangle 6"/>
          <p:cNvSpPr/>
          <p:nvPr/>
        </p:nvSpPr>
        <p:spPr>
          <a:xfrm>
            <a:off x="3452329" y="2390605"/>
            <a:ext cx="8404387" cy="3693319"/>
          </a:xfrm>
          <a:prstGeom prst="rect">
            <a:avLst/>
          </a:prstGeom>
        </p:spPr>
        <p:txBody>
          <a:bodyPr wrap="square">
            <a:spAutoFit/>
          </a:bodyPr>
          <a:lstStyle/>
          <a:p>
            <a:pPr marL="285750" indent="-285750" algn="just">
              <a:spcBef>
                <a:spcPts val="600"/>
              </a:spcBef>
              <a:buFontTx/>
              <a:buChar char="-"/>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 luận nhóm: nhóm 4 - 6 học sinh.</a:t>
            </a:r>
          </a:p>
          <a:p>
            <a:pPr marL="285750" indent="-285750" algn="just">
              <a:spcBef>
                <a:spcPts val="600"/>
              </a:spcBef>
              <a:buFontTx/>
              <a:buChar char="-"/>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 gian: 3 phút.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indent="106680" algn="just">
              <a:spcBef>
                <a:spcPts val="600"/>
              </a:spcBef>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 dung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1/ Em có suy nghĩ như thế nào về Lí thuyết cây nghề nghiệp?</a:t>
            </a:r>
          </a:p>
          <a:p>
            <a:pPr algn="just"/>
            <a:r>
              <a:rPr lang="en-US" sz="2800">
                <a:latin typeface="Times New Roman" panose="02020603050405020304" pitchFamily="18" charset="0"/>
                <a:cs typeface="Times New Roman" panose="02020603050405020304" pitchFamily="18" charset="0"/>
              </a:rPr>
              <a:t>2/ Em có nghĩ rằng việc hiểu biết rõ bản thân dựa trên Lí thuyết cây nghề nghiệp sẽ giúp em trong việc định hướng nghề nghiệp không?</a:t>
            </a:r>
          </a:p>
        </p:txBody>
      </p:sp>
    </p:spTree>
    <p:extLst>
      <p:ext uri="{BB962C8B-B14F-4D97-AF65-F5344CB8AC3E}">
        <p14:creationId xmlns:p14="http://schemas.microsoft.com/office/powerpoint/2010/main" val="2509150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ircle(in)">
                                      <p:cBhvr>
                                        <p:cTn id="43" dur="2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496" y="236170"/>
            <a:ext cx="11456504" cy="1569660"/>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II. TÌM HIỂU ƯU THẾ NGHỀ NGHIỆP CỦA BẢN THÂN VÀ PHÂN TÍCH ẢNH HƯỞNG ƯU THẾ CỦA BẢN THÂN ĐẾN LỰA CHỌN NGHỀ NGHIỆP</a:t>
            </a:r>
            <a:endParaRPr lang="en-US" sz="4800" smtClean="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63487" y="1831703"/>
            <a:ext cx="9293088"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1.  Lí thuyết cây nghề nghiệp</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689316" y="2553812"/>
            <a:ext cx="10140321" cy="2200089"/>
          </a:xfrm>
          <a:prstGeom prst="rect">
            <a:avLst/>
          </a:prstGeom>
        </p:spPr>
        <p:txBody>
          <a:bodyPr wrap="square">
            <a:spAutoFit/>
          </a:bodyPr>
          <a:lstStyle/>
          <a:p>
            <a:pPr indent="7239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chọn bất cứ một ngành nghề học nào, mỗi người đều phải dựa vào sở thích nghề nghiệp, khả năng (hay còn gọi là năng lực) thực có, cá tính và giá trị của bản thân, tức là dựa vào “rễ” của cây nghề nghiệp.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190062" y="4777278"/>
            <a:ext cx="10783955" cy="1647182"/>
          </a:xfrm>
          <a:prstGeom prst="rect">
            <a:avLst/>
          </a:prstGeom>
        </p:spPr>
        <p:txBody>
          <a:bodyPr wrap="square">
            <a:spAutoFit/>
          </a:bodyPr>
          <a:lstStyle/>
          <a:p>
            <a:pPr indent="7239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số yếu tố khác: nhu cầu sử dụng lao động, các kĩ năng tìm kiếm việc làm, kinh nghiệm ngoài lớp học, tìm kiếm cơ hội nghề nghiệp,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86772" y="2396123"/>
            <a:ext cx="1078597" cy="1078597"/>
          </a:xfrm>
          <a:prstGeom prst="rect">
            <a:avLst/>
          </a:prstGeom>
        </p:spPr>
      </p:pic>
    </p:spTree>
    <p:extLst>
      <p:ext uri="{BB962C8B-B14F-4D97-AF65-F5344CB8AC3E}">
        <p14:creationId xmlns:p14="http://schemas.microsoft.com/office/powerpoint/2010/main" val="38952538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496" y="236170"/>
            <a:ext cx="11456504" cy="1569660"/>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II. TÌM HIỂU ƯU THẾ NGHỀ NGHIỆP CỦA BẢN THÂN VÀ PHÂN TÍCH ẢNH HƯỞNG ƯU THẾ CỦA BẢN THÂN ĐẾN LỰA CHỌN NGHỀ NGHIỆP</a:t>
            </a:r>
            <a:endParaRPr lang="en-US" sz="4800" smtClean="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srcRect l="2517" t="9809" r="1380"/>
          <a:stretch/>
        </p:blipFill>
        <p:spPr>
          <a:xfrm>
            <a:off x="5148469" y="1785950"/>
            <a:ext cx="5883966" cy="4840357"/>
          </a:xfrm>
          <a:prstGeom prst="rect">
            <a:avLst/>
          </a:prstGeom>
        </p:spPr>
      </p:pic>
      <p:sp>
        <p:nvSpPr>
          <p:cNvPr id="4" name="Rectangle 3"/>
          <p:cNvSpPr/>
          <p:nvPr/>
        </p:nvSpPr>
        <p:spPr>
          <a:xfrm>
            <a:off x="1013791" y="1805830"/>
            <a:ext cx="9293088"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1.  Lí thuyết cây nghề nghiệp</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ight Arrow 8"/>
          <p:cNvSpPr/>
          <p:nvPr/>
        </p:nvSpPr>
        <p:spPr>
          <a:xfrm>
            <a:off x="927652" y="2940860"/>
            <a:ext cx="4220817" cy="24646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2390" algn="just">
              <a:lnSpc>
                <a:spcPct val="107000"/>
              </a:lnSpc>
              <a:spcBef>
                <a:spcPts val="600"/>
              </a:spcBef>
              <a:spcAft>
                <a:spcPts val="800"/>
              </a:spcAft>
            </a:pPr>
            <a:r>
              <a:rPr lang="en-US"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Mô </a:t>
            </a:r>
            <a: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 lí thuyết cây nghề nghiệp</a:t>
            </a:r>
            <a:endParaRPr lang="en-US" sz="20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674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496" y="236170"/>
            <a:ext cx="11456504" cy="1569660"/>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II. TÌM HIỂU ƯU THẾ NGHỀ NGHIỆP CỦA BẢN THÂN VÀ PHÂN TÍCH ẢNH HƯỞNG ƯU THẾ CỦA BẢN THÂN ĐẾN LỰA CHỌN NGHỀ NGHIỆP</a:t>
            </a:r>
            <a:endParaRPr lang="en-US" sz="4800" smtClean="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13791" y="1805830"/>
            <a:ext cx="9293088"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2. Lí thuyết ngẫu nhiên có kế hoạch</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904482" y="2756223"/>
            <a:ext cx="8549581" cy="2727029"/>
          </a:xfrm>
          <a:prstGeom prst="rect">
            <a:avLst/>
          </a:prstGeom>
        </p:spPr>
        <p:txBody>
          <a:bodyPr wrap="square">
            <a:spAutoFit/>
          </a:bodyPr>
          <a:lstStyle/>
          <a:p>
            <a:pPr indent="106680" algn="just">
              <a:lnSpc>
                <a:spcPct val="107000"/>
              </a:lnSpc>
              <a:spcBef>
                <a:spcPts val="600"/>
              </a:spcBef>
              <a:spcAft>
                <a:spcPts val="800"/>
              </a:spcAft>
            </a:pP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đọc tài liệu phần 2 - Lí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thuyết ngẫu nhiên có kế hoạch </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 84) và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 lời câu </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hỏi sau: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 dụng những hiểu biết về Lí thuyết ngẫu nhiên có kế hoạch, em hãy nêu cách tự tạo ra sự may mắn cho bản </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p:cNvGrpSpPr/>
          <p:nvPr/>
        </p:nvGrpSpPr>
        <p:grpSpPr>
          <a:xfrm>
            <a:off x="735495" y="2422879"/>
            <a:ext cx="2075081" cy="3987546"/>
            <a:chOff x="735496" y="2230510"/>
            <a:chExt cx="1736816" cy="3743365"/>
          </a:xfrm>
        </p:grpSpPr>
        <p:sp>
          <p:nvSpPr>
            <p:cNvPr id="2" name="Rectangle 1"/>
            <p:cNvSpPr/>
            <p:nvPr/>
          </p:nvSpPr>
          <p:spPr>
            <a:xfrm>
              <a:off x="849522" y="2230510"/>
              <a:ext cx="1317990" cy="3154710"/>
            </a:xfrm>
            <a:prstGeom prst="rect">
              <a:avLst/>
            </a:prstGeom>
          </p:spPr>
          <p:txBody>
            <a:bodyPr wrap="none">
              <a:spAutoFit/>
            </a:bodyPr>
            <a:lstStyle/>
            <a:p>
              <a:r>
                <a:rPr lang="en-US" sz="199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a:solidFill>
                  <a:srgbClr val="002060"/>
                </a:solidFill>
              </a:endParaRPr>
            </a:p>
          </p:txBody>
        </p:sp>
        <p:sp>
          <p:nvSpPr>
            <p:cNvPr id="7" name="Rectangle 6"/>
            <p:cNvSpPr/>
            <p:nvPr/>
          </p:nvSpPr>
          <p:spPr>
            <a:xfrm>
              <a:off x="1196517" y="4404215"/>
              <a:ext cx="731290" cy="1569660"/>
            </a:xfrm>
            <a:prstGeom prst="rect">
              <a:avLst/>
            </a:prstGeom>
          </p:spPr>
          <p:txBody>
            <a:bodyPr wrap="none">
              <a:spAutoFit/>
            </a:bodyPr>
            <a:lstStyle/>
            <a:p>
              <a:r>
                <a:rPr lang="en-US" sz="96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solidFill>
                  <a:srgbClr val="002060"/>
                </a:solidFill>
              </a:endParaRPr>
            </a:p>
          </p:txBody>
        </p:sp>
        <p:sp>
          <p:nvSpPr>
            <p:cNvPr id="8" name="Rectangle 7"/>
            <p:cNvSpPr/>
            <p:nvPr/>
          </p:nvSpPr>
          <p:spPr>
            <a:xfrm>
              <a:off x="735496" y="4137981"/>
              <a:ext cx="639919" cy="1323439"/>
            </a:xfrm>
            <a:prstGeom prst="rect">
              <a:avLst/>
            </a:prstGeom>
          </p:spPr>
          <p:txBody>
            <a:bodyPr wrap="none">
              <a:spAutoFit/>
            </a:bodyPr>
            <a:lstStyle/>
            <a:p>
              <a:r>
                <a:rPr lang="en-US" sz="80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a:solidFill>
                  <a:srgbClr val="002060"/>
                </a:solidFill>
              </a:endParaRPr>
            </a:p>
          </p:txBody>
        </p:sp>
        <p:sp>
          <p:nvSpPr>
            <p:cNvPr id="9" name="Rectangle 8"/>
            <p:cNvSpPr/>
            <p:nvPr/>
          </p:nvSpPr>
          <p:spPr>
            <a:xfrm flipH="1">
              <a:off x="1748908" y="3960265"/>
              <a:ext cx="723404" cy="1446550"/>
            </a:xfrm>
            <a:prstGeom prst="rect">
              <a:avLst/>
            </a:prstGeom>
          </p:spPr>
          <p:txBody>
            <a:bodyPr wrap="square">
              <a:spAutoFit/>
            </a:bodyPr>
            <a:lstStyle/>
            <a:p>
              <a:r>
                <a:rPr lang="en-US" sz="88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a:solidFill>
                  <a:srgbClr val="002060"/>
                </a:solidFill>
              </a:endParaRPr>
            </a:p>
          </p:txBody>
        </p:sp>
      </p:grpSp>
    </p:spTree>
    <p:extLst>
      <p:ext uri="{BB962C8B-B14F-4D97-AF65-F5344CB8AC3E}">
        <p14:creationId xmlns:p14="http://schemas.microsoft.com/office/powerpoint/2010/main" val="1933645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496" y="236170"/>
            <a:ext cx="11456504" cy="1569660"/>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II. TÌM HIỂU ƯU THẾ NGHỀ NGHIỆP CỦA BẢN THÂN VÀ PHÂN TÍCH ẢNH HƯỞNG ƯU THẾ CỦA BẢN THÂN ĐẾN LỰA CHỌN NGHỀ NGHIỆP</a:t>
            </a:r>
            <a:endParaRPr lang="en-US" sz="4800" smtClean="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13791" y="1805830"/>
            <a:ext cx="9293088"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2. Lí thuyết ngẫu nhiên có kế hoạch</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71599" y="2364210"/>
            <a:ext cx="10595113" cy="1673150"/>
          </a:xfrm>
          <a:prstGeom prst="rect">
            <a:avLst/>
          </a:prstGeom>
        </p:spPr>
        <p:txBody>
          <a:bodyPr wrap="square">
            <a:spAutoFit/>
          </a:bodyPr>
          <a:lstStyle/>
          <a:p>
            <a:pPr indent="106680" algn="just">
              <a:lnSpc>
                <a:spcPct val="107000"/>
              </a:lnSpc>
              <a:spcBef>
                <a:spcPts val="600"/>
              </a:spcBef>
              <a:spcAft>
                <a:spcPts val="800"/>
              </a:spcAft>
            </a:pP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 dung: </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thuyết ngẫu nhiên có kế hoạch cho rằng, trong quá trình phát triển nghề nghiệp, sự may mắn không đến một cách ngẫu nhiên mà đến một cách có kế hoạch.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894521" y="3922249"/>
            <a:ext cx="10793896" cy="2727029"/>
          </a:xfrm>
          <a:prstGeom prst="rect">
            <a:avLst/>
          </a:prstGeom>
        </p:spPr>
        <p:txBody>
          <a:bodyPr wrap="square">
            <a:spAutoFit/>
          </a:bodyPr>
          <a:lstStyle/>
          <a:p>
            <a:pPr indent="10668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 nghĩa:</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Sự may mắn là yếu tố tác động tích cực đến kế hoạch nghề nghiệp tương lai của </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Tuy nhiên, sự may mắn không đến một cách tự nhiên mà nó là hệ quả của những việc </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 những nổ lực trong quá khứ, hiện tại và cả những nhận thức đúng về bản thân để tìm ra hướng đi.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30426" y="2561235"/>
            <a:ext cx="802634" cy="802634"/>
          </a:xfrm>
          <a:prstGeom prst="rect">
            <a:avLst/>
          </a:prstGeom>
        </p:spPr>
      </p:pic>
    </p:spTree>
    <p:extLst>
      <p:ext uri="{BB962C8B-B14F-4D97-AF65-F5344CB8AC3E}">
        <p14:creationId xmlns:p14="http://schemas.microsoft.com/office/powerpoint/2010/main" val="3183097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496" y="236170"/>
            <a:ext cx="10744200" cy="1077218"/>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III. Ý NGHĨA CỦA VIỆC LỰA CHỌN MỤC TIÊU NGHỀ NGHIỆP CHO TƯƠNG LAI</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4" name="Cloud 3"/>
          <p:cNvSpPr/>
          <p:nvPr/>
        </p:nvSpPr>
        <p:spPr>
          <a:xfrm>
            <a:off x="651089" y="2007799"/>
            <a:ext cx="4820477" cy="4059924"/>
          </a:xfrm>
          <a:prstGeom prst="cloud">
            <a:avLst/>
          </a:prstGeom>
          <a:solidFill>
            <a:srgbClr val="BE4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smtClean="0"/>
              <a:t>Tại </a:t>
            </a:r>
            <a:r>
              <a:rPr lang="en-US" sz="2800" i="1"/>
              <a:t>sao cần phải đặt ra mục tiêu nghề nghiệp cho bản thân?</a:t>
            </a:r>
            <a:endParaRPr lang="en-US" sz="2800"/>
          </a:p>
        </p:txBody>
      </p:sp>
      <p:grpSp>
        <p:nvGrpSpPr>
          <p:cNvPr id="2" name="Group 1"/>
          <p:cNvGrpSpPr/>
          <p:nvPr/>
        </p:nvGrpSpPr>
        <p:grpSpPr>
          <a:xfrm>
            <a:off x="5782389" y="1877008"/>
            <a:ext cx="6203072" cy="4321507"/>
            <a:chOff x="5782389" y="1877008"/>
            <a:chExt cx="6203072" cy="4321507"/>
          </a:xfrm>
        </p:grpSpPr>
        <p:pic>
          <p:nvPicPr>
            <p:cNvPr id="6" name="Picture 5"/>
            <p:cNvPicPr>
              <a:picLocks noChangeAspect="1"/>
            </p:cNvPicPr>
            <p:nvPr/>
          </p:nvPicPr>
          <p:blipFill>
            <a:blip r:embed="rId2"/>
            <a:stretch>
              <a:fillRect/>
            </a:stretch>
          </p:blipFill>
          <p:spPr>
            <a:xfrm>
              <a:off x="5782389" y="1877008"/>
              <a:ext cx="6203072" cy="4321507"/>
            </a:xfrm>
            <a:prstGeom prst="rect">
              <a:avLst/>
            </a:prstGeom>
          </p:spPr>
        </p:pic>
        <p:sp>
          <p:nvSpPr>
            <p:cNvPr id="7" name="TextBox 6"/>
            <p:cNvSpPr txBox="1"/>
            <p:nvPr/>
          </p:nvSpPr>
          <p:spPr>
            <a:xfrm>
              <a:off x="7658100" y="3072543"/>
              <a:ext cx="2186608" cy="523220"/>
            </a:xfrm>
            <a:prstGeom prst="rect">
              <a:avLst/>
            </a:prstGeom>
            <a:noFill/>
          </p:spPr>
          <p:txBody>
            <a:bodyPr wrap="square" rtlCol="0">
              <a:spAutoFit/>
            </a:bodyPr>
            <a:lstStyle/>
            <a:p>
              <a:r>
                <a:rPr lang="en-US" sz="2800" b="1" smtClean="0">
                  <a:solidFill>
                    <a:schemeClr val="bg1"/>
                  </a:solidFill>
                </a:rPr>
                <a:t>XEM VIDEO</a:t>
              </a:r>
              <a:endParaRPr lang="en-US" sz="2800" b="1">
                <a:solidFill>
                  <a:schemeClr val="bg1"/>
                </a:solidFill>
              </a:endParaRPr>
            </a:p>
          </p:txBody>
        </p:sp>
        <p:sp>
          <p:nvSpPr>
            <p:cNvPr id="8" name="Down Arrow 7"/>
            <p:cNvSpPr/>
            <p:nvPr/>
          </p:nvSpPr>
          <p:spPr>
            <a:xfrm>
              <a:off x="9514232" y="2984398"/>
              <a:ext cx="330476" cy="45369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08332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họn trường theo đam mê hay theo cơ hội nghề nghiệp_ _ VTV24">
            <a:hlinkClick r:id="" action="ppaction://media"/>
          </p:cNvPr>
          <p:cNvPicPr>
            <a:picLocks noChangeAspect="1"/>
          </p:cNvPicPr>
          <p:nvPr>
            <a:videoFile r:link="rId1"/>
            <p:extLst>
              <p:ext uri="{DAA4B4D4-6D71-4841-9C94-3DE7FCFB9230}">
                <p14:media xmlns:p14="http://schemas.microsoft.com/office/powerpoint/2010/main" r:embed="rId2">
                  <p14:trim end="4638.6093"/>
                </p14:media>
              </p:ext>
            </p:extLst>
          </p:nvPr>
        </p:nvPicPr>
        <p:blipFill>
          <a:blip r:embed="rId4"/>
          <a:stretch>
            <a:fillRect/>
          </a:stretch>
        </p:blipFill>
        <p:spPr>
          <a:xfrm>
            <a:off x="0" y="48454"/>
            <a:ext cx="12192000" cy="664555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 name="Cloud 1"/>
          <p:cNvSpPr/>
          <p:nvPr/>
        </p:nvSpPr>
        <p:spPr>
          <a:xfrm>
            <a:off x="636104" y="337930"/>
            <a:ext cx="1938131" cy="904461"/>
          </a:xfrm>
          <a:prstGeom prst="cloud">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a:srcRect l="312" t="43308" r="-312" b="20020"/>
          <a:stretch/>
        </p:blipFill>
        <p:spPr>
          <a:xfrm>
            <a:off x="0" y="5370859"/>
            <a:ext cx="12192000" cy="1487141"/>
          </a:xfrm>
          <a:prstGeom prst="wave">
            <a:avLst/>
          </a:prstGeom>
        </p:spPr>
      </p:pic>
    </p:spTree>
    <p:extLst>
      <p:ext uri="{BB962C8B-B14F-4D97-AF65-F5344CB8AC3E}">
        <p14:creationId xmlns:p14="http://schemas.microsoft.com/office/powerpoint/2010/main" val="4302262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59826"/>
            <a:ext cx="12192000" cy="298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3900" y="388439"/>
            <a:ext cx="10744200" cy="1077218"/>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III. Ý NGHĨA CỦA VIỆC LỰA CHỌN MỤC TIÊU NGHỀ NGHIỆP CHO TƯƠNG LAI</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57750" y="1656334"/>
            <a:ext cx="9521442" cy="2200089"/>
          </a:xfrm>
          <a:prstGeom prst="rect">
            <a:avLst/>
          </a:prstGeom>
        </p:spPr>
        <p:txBody>
          <a:bodyPr wrap="square">
            <a:spAutoFit/>
          </a:bodyPr>
          <a:lstStyle/>
          <a:p>
            <a:pPr indent="10922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Định hướng nghề nghiệp sớm giúp bản thân xác định được hướng đi đúng đắn cho sự nghiệp, là bước đệm quan trọng cho sự thành công của sự nghiệp trong tương lai.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261364" y="3895596"/>
            <a:ext cx="10391587" cy="1146211"/>
          </a:xfrm>
          <a:prstGeom prst="rect">
            <a:avLst/>
          </a:prstGeom>
        </p:spPr>
        <p:txBody>
          <a:bodyPr wrap="square">
            <a:spAutoFit/>
          </a:bodyPr>
          <a:lstStyle/>
          <a:p>
            <a:pPr indent="10922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Giúp bản thân có kế hoạch cụ thể cho việc trau dồi kiến thức, kĩ năng liên quan đến ngành nghề đã chọn.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192731" y="5154258"/>
            <a:ext cx="10528852" cy="619272"/>
          </a:xfrm>
          <a:prstGeom prst="rect">
            <a:avLst/>
          </a:prstGeom>
        </p:spPr>
        <p:txBody>
          <a:bodyPr wrap="square">
            <a:spAutoFit/>
          </a:bodyPr>
          <a:lstStyle/>
          <a:p>
            <a:pPr indent="10922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được đúng nghề phù hợp với bản thân.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21528" y="1631887"/>
            <a:ext cx="1226815" cy="1226815"/>
          </a:xfrm>
          <a:prstGeom prst="rect">
            <a:avLst/>
          </a:prstGeom>
        </p:spPr>
      </p:pic>
    </p:spTree>
    <p:extLst>
      <p:ext uri="{BB962C8B-B14F-4D97-AF65-F5344CB8AC3E}">
        <p14:creationId xmlns:p14="http://schemas.microsoft.com/office/powerpoint/2010/main" val="35864689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4886" y="476248"/>
            <a:ext cx="10744200" cy="1077218"/>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III. Ý NGHĨA CỦA VIỆC LỰA CHỌN MỤC TIÊU NGHỀ NGHIỆP CHO TƯƠNG LAI</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11413" y="1883806"/>
            <a:ext cx="9646397" cy="1146211"/>
          </a:xfrm>
          <a:prstGeom prst="rect">
            <a:avLst/>
          </a:prstGeom>
        </p:spPr>
        <p:txBody>
          <a:bodyPr wrap="square">
            <a:spAutoFit/>
          </a:bodyPr>
          <a:lstStyle/>
          <a:p>
            <a:pPr indent="10922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Việc lựa chọn mục tiêu nghề nghiệp cần lưu ý các đặc điểm sau: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604968" y="3116207"/>
            <a:ext cx="9752842" cy="1146211"/>
          </a:xfrm>
          <a:prstGeom prst="rect">
            <a:avLst/>
          </a:prstGeom>
        </p:spPr>
        <p:txBody>
          <a:bodyPr wrap="square">
            <a:spAutoFit/>
          </a:bodyPr>
          <a:lstStyle/>
          <a:p>
            <a:pPr indent="10922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Hiểu được thế mạnh của bản thân, xác định được bản thân phù hợp với ngành nghề nào.</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319420" y="4348608"/>
            <a:ext cx="8252837" cy="593304"/>
          </a:xfrm>
          <a:prstGeom prst="rect">
            <a:avLst/>
          </a:prstGeom>
        </p:spPr>
        <p:txBody>
          <a:bodyPr wrap="none">
            <a:spAutoFit/>
          </a:bodyPr>
          <a:lstStyle/>
          <a:p>
            <a:pPr indent="109220"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Tìm hiểu thông tin về nghề mà mình lựa chọn.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114668" y="5124489"/>
            <a:ext cx="10664073" cy="584775"/>
          </a:xfrm>
          <a:prstGeom prst="rect">
            <a:avLst/>
          </a:prstGeom>
        </p:spPr>
        <p:txBody>
          <a:bodyPr wrap="none">
            <a:spAutoFit/>
          </a:bodyPr>
          <a:lstStyle/>
          <a:p>
            <a:r>
              <a:rPr lang="en-US" sz="3200">
                <a:solidFill>
                  <a:srgbClr val="000000"/>
                </a:solidFill>
                <a:latin typeface="Times New Roman" panose="02020603050405020304" pitchFamily="18" charset="0"/>
                <a:ea typeface="Calibri" panose="020F0502020204030204" pitchFamily="34" charset="0"/>
              </a:rPr>
              <a:t>+ Tìm hiểu nhu cầu xã hội đối với ngành nghề các em lựa chọn.</a:t>
            </a:r>
            <a:endParaRPr lang="en-US" sz="3200"/>
          </a:p>
        </p:txBody>
      </p:sp>
      <p:pic>
        <p:nvPicPr>
          <p:cNvPr id="2" name="Picture 1"/>
          <p:cNvPicPr>
            <a:picLocks noChangeAspect="1"/>
          </p:cNvPicPr>
          <p:nvPr/>
        </p:nvPicPr>
        <p:blipFill>
          <a:blip r:embed="rId2"/>
          <a:stretch>
            <a:fillRect/>
          </a:stretch>
        </p:blipFill>
        <p:spPr>
          <a:xfrm>
            <a:off x="300143" y="1636953"/>
            <a:ext cx="1298751" cy="1298751"/>
          </a:xfrm>
          <a:prstGeom prst="rect">
            <a:avLst/>
          </a:prstGeom>
        </p:spPr>
      </p:pic>
    </p:spTree>
    <p:extLst>
      <p:ext uri="{BB962C8B-B14F-4D97-AF65-F5344CB8AC3E}">
        <p14:creationId xmlns:p14="http://schemas.microsoft.com/office/powerpoint/2010/main" val="42856571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28193" y="402000"/>
            <a:ext cx="3742989" cy="685124"/>
          </a:xfrm>
          <a:prstGeom prst="rect">
            <a:avLst/>
          </a:prstGeom>
        </p:spPr>
        <p:txBody>
          <a:bodyPr wrap="square">
            <a:spAutoFit/>
          </a:bodyPr>
          <a:lstStyle/>
          <a:p>
            <a:pPr indent="457200" algn="just">
              <a:lnSpc>
                <a:spcPct val="107000"/>
              </a:lnSpc>
              <a:spcBef>
                <a:spcPts val="600"/>
              </a:spcBef>
              <a:tabLst>
                <a:tab pos="90170" algn="l"/>
                <a:tab pos="180340" algn="l"/>
                <a:tab pos="270510" algn="l"/>
              </a:tabLst>
            </a:pPr>
            <a:r>
              <a:rPr lang="nl-NL"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a:t>
            </a:r>
            <a:r>
              <a:rPr lang="nl-NL"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695739" y="1401417"/>
            <a:ext cx="10954152" cy="1077218"/>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1/ Trong các môn học/hoạt động giáo dục, em thích nhất môn/hoạt động giáo dục nào?</a:t>
            </a:r>
            <a:endParaRPr lang="en-US" sz="3200">
              <a:latin typeface="Times New Roman" panose="02020603050405020304" pitchFamily="18" charset="0"/>
              <a:cs typeface="Times New Roman" panose="02020603050405020304" pitchFamily="18" charset="0"/>
            </a:endParaRPr>
          </a:p>
        </p:txBody>
      </p:sp>
      <p:sp>
        <p:nvSpPr>
          <p:cNvPr id="9" name="TextBox 8"/>
          <p:cNvSpPr txBox="1"/>
          <p:nvPr/>
        </p:nvSpPr>
        <p:spPr>
          <a:xfrm>
            <a:off x="695739" y="2713383"/>
            <a:ext cx="11141765" cy="1569660"/>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2/ Dựa vào hình 6 về mô hình Lí thuyết cây nghề nghiệp, em hãy mô tả và trình bày trước lớp những hiểu biết của em về lợi ích của việc chọn nghề phù hợp thông qua Lí thuyết cây nghề nghiệp.</a:t>
            </a:r>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695740" y="4517791"/>
            <a:ext cx="11141764" cy="1077218"/>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3/ Em hãy hoàn thành các thông tin cần thiết theo mẫu dưới đây vào vở.</a:t>
            </a:r>
            <a:endParaRPr lang="en-US" sz="32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0" y="6026353"/>
            <a:ext cx="12193057" cy="871403"/>
          </a:xfrm>
          <a:prstGeom prst="rect">
            <a:avLst/>
          </a:prstGeom>
        </p:spPr>
      </p:pic>
    </p:spTree>
    <p:extLst>
      <p:ext uri="{BB962C8B-B14F-4D97-AF65-F5344CB8AC3E}">
        <p14:creationId xmlns:p14="http://schemas.microsoft.com/office/powerpoint/2010/main" val="7476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628654" y="181757"/>
            <a:ext cx="5611598" cy="68414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smtClean="0">
                <a:solidFill>
                  <a:srgbClr val="002060"/>
                </a:solidFill>
                <a:latin typeface="Times New Roman" panose="02020603050405020304" pitchFamily="18" charset="0"/>
                <a:cs typeface="Times New Roman" panose="02020603050405020304" pitchFamily="18" charset="0"/>
              </a:rPr>
              <a:t>NỘI DUNG CHỦ ĐỀ</a:t>
            </a:r>
            <a:endParaRPr lang="en-US" sz="3600" b="1">
              <a:solidFill>
                <a:srgbClr val="00206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292070" y="1088079"/>
            <a:ext cx="2252347" cy="5418667"/>
            <a:chOff x="1960" y="-1"/>
            <a:chExt cx="1922859" cy="5418667"/>
          </a:xfrm>
          <a:solidFill>
            <a:schemeClr val="accent1">
              <a:lumMod val="20000"/>
              <a:lumOff val="80000"/>
            </a:schemeClr>
          </a:solidFill>
        </p:grpSpPr>
        <p:sp>
          <p:nvSpPr>
            <p:cNvPr id="23" name="Flowchart: Manual Operation 22"/>
            <p:cNvSpPr/>
            <p:nvPr/>
          </p:nvSpPr>
          <p:spPr>
            <a:xfrm rot="16200000">
              <a:off x="-1745944" y="1747903"/>
              <a:ext cx="5418667" cy="1922859"/>
            </a:xfrm>
            <a:prstGeom prst="flowChartManualOperation">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Flowchart: Manual Operation 4"/>
            <p:cNvSpPr txBox="1"/>
            <p:nvPr/>
          </p:nvSpPr>
          <p:spPr>
            <a:xfrm rot="21600000">
              <a:off x="1960" y="1083732"/>
              <a:ext cx="1922859" cy="32512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5100" tIns="0" rIns="164858" bIns="0" numCol="1" spcCol="1270" anchor="ctr" anchorCtr="0">
              <a:noAutofit/>
            </a:bodyPr>
            <a:lstStyle/>
            <a:p>
              <a:pPr lvl="0" algn="ctr" defTabSz="1155700">
                <a:lnSpc>
                  <a:spcPct val="90000"/>
                </a:lnSpc>
                <a:spcBef>
                  <a:spcPct val="0"/>
                </a:spcBef>
                <a:spcAft>
                  <a:spcPct val="35000"/>
                </a:spcAft>
              </a:pPr>
              <a:r>
                <a:rPr lang="en-US" sz="2000" b="1" kern="1200" smtClean="0">
                  <a:solidFill>
                    <a:srgbClr val="FF0000"/>
                  </a:solidFill>
                  <a:latin typeface="Times New Roman" panose="02020603050405020304" pitchFamily="18" charset="0"/>
                  <a:cs typeface="Times New Roman" panose="02020603050405020304" pitchFamily="18" charset="0"/>
                </a:rPr>
                <a:t>I. XÁC ĐỊNH MỤC TIÊU NGHỀ NGHIỆP CHO BẢN THÂN</a:t>
              </a:r>
              <a:endParaRPr lang="en-US" sz="2000" kern="1200" smtClean="0">
                <a:solidFill>
                  <a:srgbClr val="FF0000"/>
                </a:solidFill>
                <a:latin typeface="Times New Roman" panose="02020603050405020304" pitchFamily="18" charset="0"/>
                <a:cs typeface="Times New Roman" panose="02020603050405020304" pitchFamily="18" charset="0"/>
              </a:endParaRPr>
            </a:p>
            <a:p>
              <a:pPr lvl="0" algn="ctr" defTabSz="1155700">
                <a:lnSpc>
                  <a:spcPct val="90000"/>
                </a:lnSpc>
                <a:spcBef>
                  <a:spcPct val="0"/>
                </a:spcBef>
                <a:spcAft>
                  <a:spcPct val="35000"/>
                </a:spcAft>
              </a:pPr>
              <a:endParaRPr lang="en-US" sz="2000" kern="1200"/>
            </a:p>
          </p:txBody>
        </p:sp>
      </p:grpSp>
      <p:sp>
        <p:nvSpPr>
          <p:cNvPr id="25" name="Flowchart: Manual Operation 24"/>
          <p:cNvSpPr/>
          <p:nvPr/>
        </p:nvSpPr>
        <p:spPr>
          <a:xfrm rot="16200000">
            <a:off x="1057859" y="2671235"/>
            <a:ext cx="5418667" cy="2252347"/>
          </a:xfrm>
          <a:prstGeom prst="flowChartManualOperation">
            <a:avLst/>
          </a:prstGeom>
          <a:solidFill>
            <a:schemeClr val="accent1">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 name="Flowchart: Manual Operation 25"/>
          <p:cNvSpPr/>
          <p:nvPr/>
        </p:nvSpPr>
        <p:spPr>
          <a:xfrm rot="16200000">
            <a:off x="5785888" y="2694502"/>
            <a:ext cx="5418667" cy="2252347"/>
          </a:xfrm>
          <a:prstGeom prst="flowChartManualOperation">
            <a:avLst/>
          </a:prstGeom>
          <a:solidFill>
            <a:schemeClr val="accent5">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Flowchart: Manual Operation 26"/>
          <p:cNvSpPr/>
          <p:nvPr/>
        </p:nvSpPr>
        <p:spPr>
          <a:xfrm rot="16200000">
            <a:off x="3416724" y="2671234"/>
            <a:ext cx="5418667" cy="2252347"/>
          </a:xfrm>
          <a:prstGeom prst="flowChartManualOperation">
            <a:avLst/>
          </a:prstGeom>
          <a:solidFill>
            <a:schemeClr val="accent1">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27"/>
          <p:cNvSpPr/>
          <p:nvPr/>
        </p:nvSpPr>
        <p:spPr>
          <a:xfrm>
            <a:off x="2742302" y="1860977"/>
            <a:ext cx="1799397" cy="4093428"/>
          </a:xfrm>
          <a:prstGeom prst="rect">
            <a:avLst/>
          </a:prstGeom>
        </p:spPr>
        <p:txBody>
          <a:bodyPr wrap="square">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II. TÌM HIỂU ƯU THẾ NGHỀ NGHIỆP CỦA BẢN THÂN VÀ PHÂN TÍCH ẢNH HƯỞNG ƯU THẾ CỦA BẢN THÂN ĐẾN LỰA CHỌN NGHỀ NGHIỆP</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5327398" y="2366247"/>
            <a:ext cx="1650480" cy="2554545"/>
          </a:xfrm>
          <a:prstGeom prst="rect">
            <a:avLst/>
          </a:prstGeom>
        </p:spPr>
        <p:txBody>
          <a:bodyPr wrap="square">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III. Ý NGHĨA CỦA VIỆC LỰA CHỌN MỤC TIÊU NGHỀ NGHIỆP CHO TƯƠNG LAI</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30" name="Flowchart: Manual Operation 29"/>
          <p:cNvSpPr/>
          <p:nvPr/>
        </p:nvSpPr>
        <p:spPr>
          <a:xfrm rot="16200000">
            <a:off x="8155052" y="2671234"/>
            <a:ext cx="5418667" cy="2252347"/>
          </a:xfrm>
          <a:prstGeom prst="flowChartManualOperation">
            <a:avLst/>
          </a:prstGeom>
          <a:solidFill>
            <a:srgbClr val="00B0F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1" name="Rectangle 30"/>
          <p:cNvSpPr/>
          <p:nvPr/>
        </p:nvSpPr>
        <p:spPr>
          <a:xfrm>
            <a:off x="7342492" y="3161077"/>
            <a:ext cx="2078918" cy="734688"/>
          </a:xfrm>
          <a:prstGeom prst="rect">
            <a:avLst/>
          </a:prstGeom>
        </p:spPr>
        <p:txBody>
          <a:bodyPr wrap="square">
            <a:spAutoFit/>
          </a:bodyPr>
          <a:lstStyle/>
          <a:p>
            <a:pPr indent="457200" algn="ctr">
              <a:lnSpc>
                <a:spcPct val="107000"/>
              </a:lnSpc>
              <a:spcBef>
                <a:spcPts val="600"/>
              </a:spcBef>
              <a:tabLst>
                <a:tab pos="90170" algn="l"/>
                <a:tab pos="180340" algn="l"/>
                <a:tab pos="270510" algn="l"/>
              </a:tabLst>
            </a:pPr>
            <a:r>
              <a:rPr lang="nl-NL" sz="2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a:t>
            </a:r>
            <a:r>
              <a:rPr lang="nl-NL" sz="2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endParaRPr lang="en-US" sz="1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10068339" y="3268031"/>
            <a:ext cx="1256298" cy="750975"/>
          </a:xfrm>
          <a:prstGeom prst="rect">
            <a:avLst/>
          </a:prstGeom>
        </p:spPr>
        <p:txBody>
          <a:bodyPr wrap="square">
            <a:spAutoFit/>
          </a:bodyPr>
          <a:lstStyle/>
          <a:p>
            <a:pPr indent="457200" algn="r">
              <a:lnSpc>
                <a:spcPct val="107000"/>
              </a:lnSpc>
              <a:spcBef>
                <a:spcPts val="600"/>
              </a:spcBef>
              <a:tabLst>
                <a:tab pos="90170" algn="l"/>
                <a:tab pos="180340" algn="l"/>
                <a:tab pos="270510" algn="l"/>
              </a:tabLst>
            </a:pPr>
            <a:r>
              <a:rPr lang="nl-NL" sz="2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en-US" sz="1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73724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fltVal val="0"/>
                                          </p:val>
                                        </p:tav>
                                        <p:tav tm="100000">
                                          <p:val>
                                            <p:strVal val="#ppt_h"/>
                                          </p:val>
                                        </p:tav>
                                      </p:tavLst>
                                    </p:anim>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Effect transition="in" filter="fade">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p:bldP spid="29"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28193" y="402000"/>
            <a:ext cx="3742989" cy="685124"/>
          </a:xfrm>
          <a:prstGeom prst="rect">
            <a:avLst/>
          </a:prstGeom>
        </p:spPr>
        <p:txBody>
          <a:bodyPr wrap="square">
            <a:spAutoFit/>
          </a:bodyPr>
          <a:lstStyle/>
          <a:p>
            <a:pPr indent="457200" algn="just">
              <a:lnSpc>
                <a:spcPct val="107000"/>
              </a:lnSpc>
              <a:spcBef>
                <a:spcPts val="600"/>
              </a:spcBef>
              <a:tabLst>
                <a:tab pos="90170" algn="l"/>
                <a:tab pos="180340" algn="l"/>
                <a:tab pos="270510" algn="l"/>
              </a:tabLst>
            </a:pPr>
            <a:r>
              <a:rPr lang="nl-NL"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a:t>
            </a:r>
            <a:r>
              <a:rPr lang="nl-NL"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3230218" y="1292087"/>
            <a:ext cx="5754756" cy="584775"/>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Lí do chọn hướng học, chọn nghề</a:t>
            </a:r>
            <a:endParaRPr lang="en-US" sz="320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69978056"/>
              </p:ext>
            </p:extLst>
          </p:nvPr>
        </p:nvGraphicFramePr>
        <p:xfrm>
          <a:off x="1485902" y="2135441"/>
          <a:ext cx="10356572" cy="4114800"/>
        </p:xfrm>
        <a:graphic>
          <a:graphicData uri="http://schemas.openxmlformats.org/drawingml/2006/table">
            <a:tbl>
              <a:tblPr firstRow="1" bandRow="1">
                <a:tableStyleId>{5C22544A-7EE6-4342-B048-85BDC9FD1C3A}</a:tableStyleId>
              </a:tblPr>
              <a:tblGrid>
                <a:gridCol w="2589143">
                  <a:extLst>
                    <a:ext uri="{9D8B030D-6E8A-4147-A177-3AD203B41FA5}">
                      <a16:colId xmlns:a16="http://schemas.microsoft.com/office/drawing/2014/main" val="3797496065"/>
                    </a:ext>
                  </a:extLst>
                </a:gridCol>
                <a:gridCol w="2589143">
                  <a:extLst>
                    <a:ext uri="{9D8B030D-6E8A-4147-A177-3AD203B41FA5}">
                      <a16:colId xmlns:a16="http://schemas.microsoft.com/office/drawing/2014/main" val="1593022732"/>
                    </a:ext>
                  </a:extLst>
                </a:gridCol>
                <a:gridCol w="2589143">
                  <a:extLst>
                    <a:ext uri="{9D8B030D-6E8A-4147-A177-3AD203B41FA5}">
                      <a16:colId xmlns:a16="http://schemas.microsoft.com/office/drawing/2014/main" val="156211649"/>
                    </a:ext>
                  </a:extLst>
                </a:gridCol>
                <a:gridCol w="2589143">
                  <a:extLst>
                    <a:ext uri="{9D8B030D-6E8A-4147-A177-3AD203B41FA5}">
                      <a16:colId xmlns:a16="http://schemas.microsoft.com/office/drawing/2014/main" val="1410548944"/>
                    </a:ext>
                  </a:extLst>
                </a:gridCol>
              </a:tblGrid>
              <a:tr h="377510">
                <a:tc rowSpan="3">
                  <a:txBody>
                    <a:bodyPr/>
                    <a:lstStyle/>
                    <a:p>
                      <a:pPr algn="ctr">
                        <a:lnSpc>
                          <a:spcPct val="100000"/>
                        </a:lnSpc>
                      </a:pPr>
                      <a:r>
                        <a:rPr lang="en-US" sz="2800" smtClean="0">
                          <a:latin typeface="Times New Roman" panose="02020603050405020304" pitchFamily="18" charset="0"/>
                          <a:cs typeface="Times New Roman" panose="02020603050405020304" pitchFamily="18" charset="0"/>
                        </a:rPr>
                        <a:t>Hướng</a:t>
                      </a:r>
                      <a:r>
                        <a:rPr lang="en-US" sz="2800" baseline="0" smtClean="0">
                          <a:latin typeface="Times New Roman" panose="02020603050405020304" pitchFamily="18" charset="0"/>
                          <a:cs typeface="Times New Roman" panose="02020603050405020304" pitchFamily="18" charset="0"/>
                        </a:rPr>
                        <a:t> học, nghề nghiệp em muốn chọn</a:t>
                      </a:r>
                      <a:endParaRPr lang="en-US" sz="2800">
                        <a:latin typeface="Times New Roman" panose="02020603050405020304" pitchFamily="18" charset="0"/>
                        <a:cs typeface="Times New Roman" panose="02020603050405020304" pitchFamily="18" charset="0"/>
                      </a:endParaRPr>
                    </a:p>
                  </a:txBody>
                  <a:tcPr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smtClean="0">
                          <a:latin typeface="Times New Roman" panose="02020603050405020304" pitchFamily="18" charset="0"/>
                          <a:cs typeface="Times New Roman" panose="02020603050405020304" pitchFamily="18" charset="0"/>
                        </a:rPr>
                        <a:t>Lí do chọn hướng học, chọn nghề</a:t>
                      </a:r>
                    </a:p>
                  </a:txBody>
                  <a:tcPr anchor="ctr"/>
                </a:tc>
                <a:tc hMerge="1">
                  <a:txBody>
                    <a:bodyPr/>
                    <a:lstStyle/>
                    <a:p>
                      <a:pPr>
                        <a:lnSpc>
                          <a:spcPct val="300000"/>
                        </a:lnSpc>
                      </a:pPr>
                      <a:endParaRPr lang="en-US"/>
                    </a:p>
                  </a:txBody>
                  <a:tcPr/>
                </a:tc>
                <a:tc hMerge="1">
                  <a:txBody>
                    <a:bodyPr/>
                    <a:lstStyle/>
                    <a:p>
                      <a:pPr>
                        <a:lnSpc>
                          <a:spcPct val="300000"/>
                        </a:lnSpc>
                      </a:pPr>
                      <a:endParaRPr lang="en-US"/>
                    </a:p>
                  </a:txBody>
                  <a:tcPr/>
                </a:tc>
                <a:extLst>
                  <a:ext uri="{0D108BD9-81ED-4DB2-BD59-A6C34878D82A}">
                    <a16:rowId xmlns:a16="http://schemas.microsoft.com/office/drawing/2014/main" val="1816801357"/>
                  </a:ext>
                </a:extLst>
              </a:tr>
              <a:tr h="887465">
                <a:tc vMerge="1">
                  <a:txBody>
                    <a:bodyPr/>
                    <a:lstStyle/>
                    <a:p>
                      <a:pPr>
                        <a:lnSpc>
                          <a:spcPct val="300000"/>
                        </a:lnSpc>
                      </a:pPr>
                      <a:endParaRPr lang="en-US"/>
                    </a:p>
                  </a:txBody>
                  <a:tcPr/>
                </a:tc>
                <a:tc>
                  <a:txBody>
                    <a:bodyPr/>
                    <a:lstStyle/>
                    <a:p>
                      <a:pPr algn="ctr">
                        <a:lnSpc>
                          <a:spcPct val="100000"/>
                        </a:lnSpc>
                      </a:pPr>
                      <a:r>
                        <a:rPr lang="en-US" sz="2800" smtClean="0">
                          <a:latin typeface="Times New Roman" panose="02020603050405020304" pitchFamily="18" charset="0"/>
                          <a:cs typeface="Times New Roman" panose="02020603050405020304" pitchFamily="18" charset="0"/>
                        </a:rPr>
                        <a:t>Khả</a:t>
                      </a:r>
                      <a:r>
                        <a:rPr lang="en-US" sz="2800" baseline="0" smtClean="0">
                          <a:latin typeface="Times New Roman" panose="02020603050405020304" pitchFamily="18" charset="0"/>
                          <a:cs typeface="Times New Roman" panose="02020603050405020304" pitchFamily="18" charset="0"/>
                        </a:rPr>
                        <a:t> năng, sở thích của em</a:t>
                      </a:r>
                      <a:endParaRPr lang="en-US" sz="2800">
                        <a:latin typeface="Times New Roman" panose="02020603050405020304" pitchFamily="18" charset="0"/>
                        <a:cs typeface="Times New Roman" panose="02020603050405020304" pitchFamily="18" charset="0"/>
                      </a:endParaRPr>
                    </a:p>
                  </a:txBody>
                  <a:tcPr anchor="ctr"/>
                </a:tc>
                <a:tc>
                  <a:txBody>
                    <a:bodyPr/>
                    <a:lstStyle/>
                    <a:p>
                      <a:pPr algn="ctr">
                        <a:lnSpc>
                          <a:spcPct val="100000"/>
                        </a:lnSpc>
                      </a:pPr>
                      <a:r>
                        <a:rPr lang="en-US" sz="2800" smtClean="0">
                          <a:latin typeface="Times New Roman" panose="02020603050405020304" pitchFamily="18" charset="0"/>
                          <a:cs typeface="Times New Roman" panose="02020603050405020304" pitchFamily="18" charset="0"/>
                        </a:rPr>
                        <a:t>Hoàn</a:t>
                      </a:r>
                      <a:r>
                        <a:rPr lang="en-US" sz="2800" baseline="0" smtClean="0">
                          <a:latin typeface="Times New Roman" panose="02020603050405020304" pitchFamily="18" charset="0"/>
                          <a:cs typeface="Times New Roman" panose="02020603050405020304" pitchFamily="18" charset="0"/>
                        </a:rPr>
                        <a:t> cảnh gia đình em</a:t>
                      </a:r>
                      <a:endParaRPr lang="en-US" sz="2800">
                        <a:latin typeface="Times New Roman" panose="02020603050405020304" pitchFamily="18" charset="0"/>
                        <a:cs typeface="Times New Roman" panose="02020603050405020304" pitchFamily="18" charset="0"/>
                      </a:endParaRPr>
                    </a:p>
                  </a:txBody>
                  <a:tcPr anchor="ctr"/>
                </a:tc>
                <a:tc>
                  <a:txBody>
                    <a:bodyPr/>
                    <a:lstStyle/>
                    <a:p>
                      <a:pPr algn="ctr">
                        <a:lnSpc>
                          <a:spcPct val="100000"/>
                        </a:lnSpc>
                      </a:pPr>
                      <a:r>
                        <a:rPr lang="en-US" sz="2800" smtClean="0">
                          <a:latin typeface="Times New Roman" panose="02020603050405020304" pitchFamily="18" charset="0"/>
                          <a:cs typeface="Times New Roman" panose="02020603050405020304" pitchFamily="18" charset="0"/>
                        </a:rPr>
                        <a:t>Thị</a:t>
                      </a:r>
                      <a:r>
                        <a:rPr lang="en-US" sz="2800" baseline="0" smtClean="0">
                          <a:latin typeface="Times New Roman" panose="02020603050405020304" pitchFamily="18" charset="0"/>
                          <a:cs typeface="Times New Roman" panose="02020603050405020304" pitchFamily="18" charset="0"/>
                        </a:rPr>
                        <a:t> trường tuyển dụng lao động</a:t>
                      </a:r>
                      <a:endParaRPr lang="en-US" sz="28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02161397"/>
                  </a:ext>
                </a:extLst>
              </a:tr>
              <a:tr h="370840">
                <a:tc vMerge="1">
                  <a:txBody>
                    <a:bodyPr/>
                    <a:lstStyle/>
                    <a:p>
                      <a:pPr>
                        <a:lnSpc>
                          <a:spcPct val="300000"/>
                        </a:lnSpc>
                      </a:pPr>
                      <a:endParaRPr lang="en-US"/>
                    </a:p>
                  </a:txBody>
                  <a:tcPr/>
                </a:tc>
                <a:tc>
                  <a:txBody>
                    <a:bodyPr/>
                    <a:lstStyle/>
                    <a:p>
                      <a:pPr algn="just">
                        <a:lnSpc>
                          <a:spcPct val="100000"/>
                        </a:lnSpc>
                      </a:pPr>
                      <a:r>
                        <a:rPr lang="en-US" sz="2800" smtClean="0">
                          <a:latin typeface="Times New Roman" panose="02020603050405020304" pitchFamily="18" charset="0"/>
                          <a:cs typeface="Times New Roman" panose="02020603050405020304" pitchFamily="18" charset="0"/>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smtClean="0">
                          <a:latin typeface="Times New Roman" panose="02020603050405020304" pitchFamily="18" charset="0"/>
                          <a:cs typeface="Times New Roman" panose="02020603050405020304" pitchFamily="18" charset="0"/>
                        </a:rPr>
                        <a:t>………?……………………………………………………....</a:t>
                      </a:r>
                    </a:p>
                    <a:p>
                      <a:pPr>
                        <a:lnSpc>
                          <a:spcPct val="100000"/>
                        </a:lnSpc>
                      </a:pPr>
                      <a:endParaRPr lang="en-US" sz="280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smtClean="0">
                          <a:latin typeface="Times New Roman" panose="02020603050405020304" pitchFamily="18" charset="0"/>
                          <a:cs typeface="Times New Roman" panose="02020603050405020304" pitchFamily="18" charset="0"/>
                        </a:rPr>
                        <a:t>………?……………………………………………………....</a:t>
                      </a:r>
                    </a:p>
                    <a:p>
                      <a:pPr>
                        <a:lnSpc>
                          <a:spcPct val="100000"/>
                        </a:lnSpc>
                      </a:pP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8255743"/>
                  </a:ext>
                </a:extLst>
              </a:tr>
            </a:tbl>
          </a:graphicData>
        </a:graphic>
      </p:graphicFrame>
      <p:pic>
        <p:nvPicPr>
          <p:cNvPr id="2" name="Picture 1"/>
          <p:cNvPicPr>
            <a:picLocks noChangeAspect="1"/>
          </p:cNvPicPr>
          <p:nvPr/>
        </p:nvPicPr>
        <p:blipFill>
          <a:blip r:embed="rId2"/>
          <a:stretch>
            <a:fillRect/>
          </a:stretch>
        </p:blipFill>
        <p:spPr>
          <a:xfrm>
            <a:off x="516835" y="1177835"/>
            <a:ext cx="813277" cy="813277"/>
          </a:xfrm>
          <a:prstGeom prst="rect">
            <a:avLst/>
          </a:prstGeom>
        </p:spPr>
      </p:pic>
    </p:spTree>
    <p:extLst>
      <p:ext uri="{BB962C8B-B14F-4D97-AF65-F5344CB8AC3E}">
        <p14:creationId xmlns:p14="http://schemas.microsoft.com/office/powerpoint/2010/main" val="297637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91480" y="243276"/>
            <a:ext cx="3742989" cy="655885"/>
          </a:xfrm>
          <a:prstGeom prst="rect">
            <a:avLst/>
          </a:prstGeom>
        </p:spPr>
        <p:txBody>
          <a:bodyPr wrap="square">
            <a:spAutoFit/>
          </a:bodyPr>
          <a:lstStyle/>
          <a:p>
            <a:pPr indent="457200" algn="just">
              <a:lnSpc>
                <a:spcPct val="107000"/>
              </a:lnSpc>
              <a:spcBef>
                <a:spcPts val="600"/>
              </a:spcBef>
              <a:tabLst>
                <a:tab pos="90170" algn="l"/>
                <a:tab pos="180340" algn="l"/>
                <a:tab pos="270510" algn="l"/>
              </a:tabLst>
            </a:pPr>
            <a:r>
              <a:rPr lang="nl-NL"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37677" y="1306036"/>
            <a:ext cx="2224184" cy="3724096"/>
          </a:xfrm>
          <a:prstGeom prst="rect">
            <a:avLst/>
          </a:prstGeom>
        </p:spPr>
        <p:txBody>
          <a:bodyPr wrap="square">
            <a:spAutoFit/>
          </a:bodyPr>
          <a:lstStyle/>
          <a:p>
            <a:r>
              <a:rPr lang="nl-NL" sz="9600" b="1" smtClean="0">
                <a:solidFill>
                  <a:srgbClr val="002060"/>
                </a:solidFill>
                <a:latin typeface="Times New Roman" panose="02020603050405020304" pitchFamily="18" charset="0"/>
                <a:ea typeface="Times New Roman" panose="02020603050405020304" pitchFamily="18" charset="0"/>
              </a:rPr>
              <a:t>?</a:t>
            </a:r>
            <a:r>
              <a:rPr lang="nl-NL" sz="2800" b="1" smtClean="0">
                <a:solidFill>
                  <a:srgbClr val="002060"/>
                </a:solidFill>
                <a:latin typeface="Times New Roman" panose="02020603050405020304" pitchFamily="18" charset="0"/>
                <a:ea typeface="Times New Roman" panose="02020603050405020304" pitchFamily="18" charset="0"/>
              </a:rPr>
              <a:t> Em hãy </a:t>
            </a:r>
            <a:r>
              <a:rPr lang="nl-NL" sz="2800" b="1">
                <a:solidFill>
                  <a:srgbClr val="002060"/>
                </a:solidFill>
                <a:latin typeface="Times New Roman" panose="02020603050405020304" pitchFamily="18" charset="0"/>
                <a:ea typeface="Times New Roman" panose="02020603050405020304" pitchFamily="18" charset="0"/>
              </a:rPr>
              <a:t>tự xây dựng mục tiêu nghề nghiệp cho bản thân theo </a:t>
            </a:r>
            <a:r>
              <a:rPr lang="nl-NL" sz="2800" b="1" smtClean="0">
                <a:solidFill>
                  <a:srgbClr val="002060"/>
                </a:solidFill>
                <a:latin typeface="Times New Roman" panose="02020603050405020304" pitchFamily="18" charset="0"/>
                <a:ea typeface="Times New Roman" panose="02020603050405020304" pitchFamily="18" charset="0"/>
              </a:rPr>
              <a:t>mẫu:</a:t>
            </a:r>
            <a:endParaRPr lang="en-US" sz="2800" b="1">
              <a:solidFill>
                <a:srgbClr val="002060"/>
              </a:solidFill>
            </a:endParaRPr>
          </a:p>
        </p:txBody>
      </p:sp>
      <p:pic>
        <p:nvPicPr>
          <p:cNvPr id="3" name="Picture 2"/>
          <p:cNvPicPr>
            <a:picLocks noChangeAspect="1"/>
          </p:cNvPicPr>
          <p:nvPr/>
        </p:nvPicPr>
        <p:blipFill rotWithShape="1">
          <a:blip r:embed="rId2"/>
          <a:srcRect l="28904" t="32693" r="33765" b="15532"/>
          <a:stretch/>
        </p:blipFill>
        <p:spPr>
          <a:xfrm>
            <a:off x="3250096" y="1057885"/>
            <a:ext cx="8666922" cy="5273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713480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49278"/>
            <a:ext cx="12192000" cy="20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81502" y="850253"/>
            <a:ext cx="6267529" cy="685124"/>
          </a:xfrm>
          <a:prstGeom prst="rect">
            <a:avLst/>
          </a:prstGeom>
        </p:spPr>
        <p:txBody>
          <a:bodyPr wrap="square">
            <a:spAutoFit/>
          </a:bodyPr>
          <a:lstStyle/>
          <a:p>
            <a:pPr indent="457200" algn="just">
              <a:lnSpc>
                <a:spcPct val="107000"/>
              </a:lnSpc>
              <a:spcBef>
                <a:spcPts val="600"/>
              </a:spcBef>
              <a:tabLst>
                <a:tab pos="90170" algn="l"/>
                <a:tab pos="180340" algn="l"/>
                <a:tab pos="270510" algn="l"/>
              </a:tabLst>
            </a:pPr>
            <a:r>
              <a:rPr lang="nl-NL"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VỀ NHÀ</a:t>
            </a:r>
          </a:p>
        </p:txBody>
      </p:sp>
      <p:sp>
        <p:nvSpPr>
          <p:cNvPr id="4" name="TextBox 3"/>
          <p:cNvSpPr txBox="1"/>
          <p:nvPr/>
        </p:nvSpPr>
        <p:spPr>
          <a:xfrm>
            <a:off x="1946411" y="2337978"/>
            <a:ext cx="8537713" cy="1323439"/>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Tx/>
              <a:buChar char="-"/>
            </a:pPr>
            <a:r>
              <a:rPr lang="en-US" sz="4000" smtClean="0">
                <a:latin typeface="Times New Roman" panose="02020603050405020304" pitchFamily="18" charset="0"/>
                <a:cs typeface="Times New Roman" panose="02020603050405020304" pitchFamily="18" charset="0"/>
              </a:rPr>
              <a:t>Xem lại nội dung chủ đề 5, 6, 7, 8.</a:t>
            </a:r>
          </a:p>
          <a:p>
            <a:pPr marL="285750" indent="-285750">
              <a:buFontTx/>
              <a:buChar char="-"/>
            </a:pPr>
            <a:r>
              <a:rPr lang="en-US" sz="4000" smtClean="0">
                <a:latin typeface="Times New Roman" panose="02020603050405020304" pitchFamily="18" charset="0"/>
                <a:cs typeface="Times New Roman" panose="02020603050405020304" pitchFamily="18" charset="0"/>
              </a:rPr>
              <a:t>Ôn tập chuẩn bị kiểm tra cuối học kì 2.</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33596" t="69741" r="38108" b="7684"/>
          <a:stretch/>
        </p:blipFill>
        <p:spPr>
          <a:xfrm>
            <a:off x="0" y="4806580"/>
            <a:ext cx="12192000" cy="2002734"/>
          </a:xfrm>
          <a:prstGeom prst="wave">
            <a:avLst/>
          </a:prstGeom>
          <a:solidFill>
            <a:srgbClr val="FFFF99"/>
          </a:solidFill>
        </p:spPr>
      </p:pic>
    </p:spTree>
    <p:extLst>
      <p:ext uri="{BB962C8B-B14F-4D97-AF65-F5344CB8AC3E}">
        <p14:creationId xmlns:p14="http://schemas.microsoft.com/office/powerpoint/2010/main" val="19146547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699" y="1456541"/>
            <a:ext cx="11658601" cy="2192588"/>
          </a:xfrm>
          <a:prstGeom prst="rect">
            <a:avLst/>
          </a:prstGeom>
        </p:spPr>
        <p:txBody>
          <a:bodyPr wrap="square">
            <a:spAutoFit/>
          </a:bodyPr>
          <a:lstStyle/>
          <a:p>
            <a:pPr indent="457200" algn="ctr">
              <a:lnSpc>
                <a:spcPct val="107000"/>
              </a:lnSpc>
              <a:spcBef>
                <a:spcPts val="600"/>
              </a:spcBef>
              <a:tabLst>
                <a:tab pos="90170" algn="l"/>
                <a:tab pos="180340" algn="l"/>
                <a:tab pos="270510" algn="l"/>
              </a:tabLst>
            </a:pPr>
            <a:r>
              <a:rPr lang="nl-NL" sz="66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 ƠN CÁC EM ĐÃ LẮNG NGHE!</a:t>
            </a:r>
          </a:p>
        </p:txBody>
      </p:sp>
      <p:pic>
        <p:nvPicPr>
          <p:cNvPr id="7" name="Picture 6"/>
          <p:cNvPicPr>
            <a:picLocks noChangeAspect="1"/>
          </p:cNvPicPr>
          <p:nvPr/>
        </p:nvPicPr>
        <p:blipFill rotWithShape="1">
          <a:blip r:embed="rId2"/>
          <a:srcRect l="312" t="43308" r="-312" b="20020"/>
          <a:stretch/>
        </p:blipFill>
        <p:spPr>
          <a:xfrm>
            <a:off x="0" y="5370859"/>
            <a:ext cx="12192000" cy="1487141"/>
          </a:xfrm>
          <a:prstGeom prst="wave">
            <a:avLst/>
          </a:prstGeom>
        </p:spPr>
      </p:pic>
    </p:spTree>
    <p:extLst>
      <p:ext uri="{BB962C8B-B14F-4D97-AF65-F5344CB8AC3E}">
        <p14:creationId xmlns:p14="http://schemas.microsoft.com/office/powerpoint/2010/main" val="444482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39339"/>
            <a:ext cx="12192000" cy="218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9137" y="2718877"/>
            <a:ext cx="1297406" cy="358627"/>
          </a:xfrm>
          <a:prstGeom prst="rect">
            <a:avLst/>
          </a:prstGeom>
        </p:spPr>
        <p:txBody>
          <a:bodyPr wrap="none">
            <a:spAutoFit/>
          </a:bodyPr>
          <a:lstStyle/>
          <a:p>
            <a:pPr algn="ctr"/>
            <a:r>
              <a:rPr lang="en-US" b="1"/>
              <a:t>KHỞI ĐỘNG</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0"/>
            <a:ext cx="12192000" cy="6639339"/>
          </a:xfrm>
          <a:prstGeom prst="rect">
            <a:avLst/>
          </a:prstGeom>
          <a:noFill/>
        </p:spPr>
      </p:pic>
      <p:sp>
        <p:nvSpPr>
          <p:cNvPr id="11" name="TextBox 10"/>
          <p:cNvSpPr txBox="1"/>
          <p:nvPr/>
        </p:nvSpPr>
        <p:spPr>
          <a:xfrm>
            <a:off x="3637691" y="642103"/>
            <a:ext cx="5705092" cy="923330"/>
          </a:xfrm>
          <a:prstGeom prst="rect">
            <a:avLst/>
          </a:prstGeom>
          <a:noFill/>
        </p:spPr>
        <p:txBody>
          <a:bodyPr wrap="square" rtlCol="0">
            <a:spAutoFit/>
          </a:bodyPr>
          <a:lstStyle/>
          <a:p>
            <a:pPr algn="ctr"/>
            <a:r>
              <a:rPr lang="en-US" sz="5400" b="1" smtClean="0">
                <a:solidFill>
                  <a:srgbClr val="FF0000"/>
                </a:solidFill>
                <a:latin typeface="Times New Roman" panose="02020603050405020304" pitchFamily="18" charset="0"/>
                <a:cs typeface="Times New Roman" panose="02020603050405020304" pitchFamily="18" charset="0"/>
              </a:rPr>
              <a:t>KHỞI ĐỘNG</a:t>
            </a:r>
            <a:endParaRPr lang="en-US" sz="5400" b="1">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79434" y="2108146"/>
            <a:ext cx="9618013" cy="22001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wrap="square">
            <a:spAutoFit/>
          </a:bodyPr>
          <a:lstStyle/>
          <a:p>
            <a:pPr indent="106680" algn="just">
              <a:lnSpc>
                <a:spcPct val="107000"/>
              </a:lnSpc>
              <a:spcBef>
                <a:spcPts val="600"/>
              </a:spcBef>
              <a:spcAft>
                <a:spcPts val="800"/>
              </a:spcAft>
            </a:pPr>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nêu ba thế mạnh của bản thân và cho biết những thế mạnh ấy phù hợp với những công việc, ngành nghề nào?</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48978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04461" y="254259"/>
            <a:ext cx="11188147" cy="1077218"/>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 XÁC ĐỊNH MỤC TIÊU NGHỀ NGHIỆP CHO BẢN THÂN</a:t>
            </a:r>
            <a:endParaRPr lang="en-US" sz="3200" smtClean="0">
              <a:solidFill>
                <a:srgbClr val="FF0000"/>
              </a:solidFill>
              <a:latin typeface="Times New Roman" panose="02020603050405020304" pitchFamily="18" charset="0"/>
              <a:cs typeface="Times New Roman" panose="02020603050405020304" pitchFamily="18" charset="0"/>
            </a:endParaRPr>
          </a:p>
          <a:p>
            <a:endParaRPr lang="en-US" sz="32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87832" y="809312"/>
            <a:ext cx="3718582" cy="593304"/>
          </a:xfrm>
          <a:prstGeom prst="rect">
            <a:avLst/>
          </a:prstGeom>
        </p:spPr>
        <p:txBody>
          <a:bodyPr wrap="none">
            <a:spAutoFit/>
          </a:bodyPr>
          <a:lstStyle/>
          <a:p>
            <a:pPr indent="109855" algn="just">
              <a:lnSpc>
                <a:spcPct val="107000"/>
              </a:lnSpc>
              <a:spcBef>
                <a:spcPts val="600"/>
              </a:spcBef>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Tìm hiểu về nghề</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utoShape 2" descr="Hình nề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20927" r="20653" b="27667"/>
          <a:stretch/>
        </p:blipFill>
        <p:spPr>
          <a:xfrm>
            <a:off x="155575" y="1499791"/>
            <a:ext cx="2438538" cy="2494888"/>
          </a:xfrm>
          <a:prstGeom prst="rect">
            <a:avLst/>
          </a:prstGeom>
        </p:spPr>
      </p:pic>
      <p:sp>
        <p:nvSpPr>
          <p:cNvPr id="9" name="Rectangle 8"/>
          <p:cNvSpPr/>
          <p:nvPr/>
        </p:nvSpPr>
        <p:spPr>
          <a:xfrm>
            <a:off x="2647123" y="1484100"/>
            <a:ext cx="8404387" cy="2539157"/>
          </a:xfrm>
          <a:prstGeom prst="rect">
            <a:avLst/>
          </a:prstGeom>
        </p:spPr>
        <p:txBody>
          <a:bodyPr wrap="square">
            <a:spAutoFit/>
          </a:bodyPr>
          <a:lstStyle/>
          <a:p>
            <a:pPr marL="285750" indent="-285750" algn="just">
              <a:spcBef>
                <a:spcPts val="600"/>
              </a:spcBef>
              <a:buFontTx/>
              <a:buChar char="-"/>
            </a:pP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 luận nhóm: nhóm 4 học sinh.</a:t>
            </a:r>
          </a:p>
          <a:p>
            <a:pPr marL="285750" indent="-285750" algn="just">
              <a:spcBef>
                <a:spcPts val="600"/>
              </a:spcBef>
              <a:buFontTx/>
              <a:buChar char="-"/>
            </a:pP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 gian: 3 phút.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indent="106680" algn="just">
              <a:spcBef>
                <a:spcPts val="600"/>
              </a:spcBef>
            </a:pP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 dung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 </a:t>
            </a:r>
            <a:endParaRPr lang="en-US">
              <a:latin typeface="Times New Roman" panose="02020603050405020304" pitchFamily="18" charset="0"/>
              <a:ea typeface="Calibri" panose="020F0502020204030204" pitchFamily="34" charset="0"/>
              <a:cs typeface="Times New Roman" panose="02020603050405020304" pitchFamily="18" charset="0"/>
            </a:endParaRPr>
          </a:p>
          <a:p>
            <a:pPr indent="106680" algn="just">
              <a:spcBef>
                <a:spcPts val="600"/>
              </a:spcBef>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Dựa vào nội dung phần 1 và hiểu biết của bản thân, em hãy cho biết nước ta hiện nay có bao nhiêu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nghề?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kể tên những nghề mà em biết và những dấu cơ bản của nghề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573187" y="3936928"/>
            <a:ext cx="3449847" cy="2571112"/>
          </a:xfrm>
          <a:prstGeom prst="rect">
            <a:avLst/>
          </a:prstGeom>
        </p:spPr>
      </p:pic>
      <p:sp>
        <p:nvSpPr>
          <p:cNvPr id="12" name="Rectangle 11"/>
          <p:cNvSpPr/>
          <p:nvPr/>
        </p:nvSpPr>
        <p:spPr>
          <a:xfrm>
            <a:off x="520814" y="4175880"/>
            <a:ext cx="8207081" cy="1938992"/>
          </a:xfrm>
          <a:prstGeom prst="rect">
            <a:avLst/>
          </a:prstGeom>
        </p:spPr>
        <p:txBody>
          <a:bodyPr wrap="square">
            <a:spAutoFit/>
          </a:bodyPr>
          <a:lstStyle/>
          <a:p>
            <a:r>
              <a:rPr lang="vi-VN" sz="2400">
                <a:latin typeface="Times New Roman" panose="02020603050405020304" pitchFamily="18" charset="0"/>
                <a:cs typeface="Times New Roman" panose="02020603050405020304" pitchFamily="18" charset="0"/>
              </a:rPr>
              <a:t>2/ Từ cấu trúc bảng mô tả nghề trên, em hãy chọn một nghề bất kì để thực hiện phân tích nghề nghiệp ấy theo các gợi ý sau: </a:t>
            </a:r>
          </a:p>
          <a:p>
            <a:r>
              <a:rPr lang="vi-VN" sz="2400">
                <a:latin typeface="Times New Roman" panose="02020603050405020304" pitchFamily="18" charset="0"/>
                <a:cs typeface="Times New Roman" panose="02020603050405020304" pitchFamily="18" charset="0"/>
              </a:rPr>
              <a:t>+ Đặc điểm của nghề là gì?</a:t>
            </a:r>
          </a:p>
          <a:p>
            <a:r>
              <a:rPr lang="vi-VN" sz="2400">
                <a:latin typeface="Times New Roman" panose="02020603050405020304" pitchFamily="18" charset="0"/>
                <a:cs typeface="Times New Roman" panose="02020603050405020304" pitchFamily="18" charset="0"/>
              </a:rPr>
              <a:t>+ Những yêu cầu về phẩm chất, năng lực của nghề?</a:t>
            </a:r>
          </a:p>
          <a:p>
            <a:r>
              <a:rPr lang="vi-VN" sz="2400">
                <a:latin typeface="Times New Roman" panose="02020603050405020304" pitchFamily="18" charset="0"/>
                <a:cs typeface="Times New Roman" panose="02020603050405020304" pitchFamily="18" charset="0"/>
              </a:rPr>
              <a:t>+ Nơi làm việc?</a:t>
            </a:r>
          </a:p>
        </p:txBody>
      </p:sp>
    </p:spTree>
    <p:extLst>
      <p:ext uri="{BB962C8B-B14F-4D97-AF65-F5344CB8AC3E}">
        <p14:creationId xmlns:p14="http://schemas.microsoft.com/office/powerpoint/2010/main" val="8212369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46242" y="1316888"/>
            <a:ext cx="9223514" cy="2200089"/>
          </a:xfrm>
          <a:prstGeom prst="rect">
            <a:avLst/>
          </a:prstGeom>
        </p:spPr>
        <p:txBody>
          <a:bodyPr wrap="square">
            <a:spAutoFit/>
          </a:bodyPr>
          <a:lstStyle/>
          <a:p>
            <a:pPr indent="109855" algn="just">
              <a:lnSpc>
                <a:spcPct val="107000"/>
              </a:lnSpc>
              <a:spcBef>
                <a:spcPts val="600"/>
              </a:spcBef>
              <a:spcAft>
                <a:spcPts val="800"/>
              </a:spcAft>
            </a:pP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Theo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 tuyển dụng </a:t>
            </a:r>
            <a:r>
              <a:rPr lang="en-US" sz="32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vietnamworks.com,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 ta có khoảng 50 – 60 ngành được chia vào 15 nhóm ngành nghề: xây dựng, truyền thông, dịch vụ, tài chính, hàng tiêu dùng, </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735495" y="236170"/>
            <a:ext cx="11188147" cy="1077218"/>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 XÁC ĐỊNH MỤC TIÊU NGHỀ NGHIỆP CHO BẢN THÂN</a:t>
            </a:r>
            <a:endParaRPr lang="en-US" sz="3200" smtClean="0">
              <a:solidFill>
                <a:srgbClr val="FF0000"/>
              </a:solidFill>
              <a:latin typeface="Times New Roman" panose="02020603050405020304" pitchFamily="18" charset="0"/>
              <a:cs typeface="Times New Roman" panose="02020603050405020304" pitchFamily="18" charset="0"/>
            </a:endParaRPr>
          </a:p>
          <a:p>
            <a:endParaRPr lang="en-US" sz="320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87832" y="809312"/>
            <a:ext cx="3718582" cy="593304"/>
          </a:xfrm>
          <a:prstGeom prst="rect">
            <a:avLst/>
          </a:prstGeom>
        </p:spPr>
        <p:txBody>
          <a:bodyPr wrap="none">
            <a:spAutoFit/>
          </a:bodyPr>
          <a:lstStyle/>
          <a:p>
            <a:pPr indent="109855" algn="just">
              <a:lnSpc>
                <a:spcPct val="107000"/>
              </a:lnSpc>
              <a:spcBef>
                <a:spcPts val="600"/>
              </a:spcBef>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Tìm hiểu về nghề</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099065" y="4054158"/>
            <a:ext cx="6836214" cy="619272"/>
          </a:xfrm>
          <a:prstGeom prst="rect">
            <a:avLst/>
          </a:prstGeom>
        </p:spPr>
        <p:txBody>
          <a:bodyPr wrap="square">
            <a:spAutoFit/>
          </a:bodyPr>
          <a:lstStyle/>
          <a:p>
            <a:pPr indent="109855" algn="just">
              <a:lnSpc>
                <a:spcPct val="107000"/>
              </a:lnSpc>
              <a:spcBef>
                <a:spcPts val="600"/>
              </a:spcBef>
              <a:spcAft>
                <a:spcPts val="800"/>
              </a:spcAft>
            </a:pP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tượng lao động</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099065" y="4648857"/>
            <a:ext cx="6836214" cy="619272"/>
          </a:xfrm>
          <a:prstGeom prst="rect">
            <a:avLst/>
          </a:prstGeom>
        </p:spPr>
        <p:txBody>
          <a:bodyPr wrap="square">
            <a:spAutoFit/>
          </a:bodyPr>
          <a:lstStyle/>
          <a:p>
            <a:pPr indent="109855"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Nội dung lao động</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099065" y="5207629"/>
            <a:ext cx="6836214" cy="619272"/>
          </a:xfrm>
          <a:prstGeom prst="rect">
            <a:avLst/>
          </a:prstGeom>
        </p:spPr>
        <p:txBody>
          <a:bodyPr wrap="square">
            <a:spAutoFit/>
          </a:bodyPr>
          <a:lstStyle/>
          <a:p>
            <a:pPr indent="109855"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Công cụ lao động</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2117316" y="5779307"/>
            <a:ext cx="4212252" cy="584775"/>
          </a:xfrm>
          <a:prstGeom prst="rect">
            <a:avLst/>
          </a:prstGeom>
        </p:spPr>
        <p:txBody>
          <a:bodyPr wrap="square">
            <a:spAutoFit/>
          </a:bodyPr>
          <a:lstStyle/>
          <a:p>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kiện lao </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endParaRPr lang="en-US" sz="3200">
              <a:latin typeface="Times New Roman" panose="02020603050405020304" pitchFamily="18" charset="0"/>
              <a:cs typeface="Times New Roman" panose="02020603050405020304" pitchFamily="18" charset="0"/>
            </a:endParaRPr>
          </a:p>
        </p:txBody>
      </p:sp>
      <p:sp>
        <p:nvSpPr>
          <p:cNvPr id="10" name="Rectangle 9"/>
          <p:cNvSpPr/>
          <p:nvPr/>
        </p:nvSpPr>
        <p:spPr>
          <a:xfrm>
            <a:off x="2246242" y="3420057"/>
            <a:ext cx="8401135" cy="619272"/>
          </a:xfrm>
          <a:prstGeom prst="rect">
            <a:avLst/>
          </a:prstGeom>
        </p:spPr>
        <p:txBody>
          <a:bodyPr wrap="square">
            <a:spAutoFit/>
          </a:bodyPr>
          <a:lstStyle/>
          <a:p>
            <a:pPr indent="109855" algn="just">
              <a:lnSpc>
                <a:spcPct val="107000"/>
              </a:lnSpc>
              <a:spcBef>
                <a:spcPts val="60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Mỗi nghề đều có bốn dấu hiệu cơ bản sau: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2"/>
          <a:stretch>
            <a:fillRect/>
          </a:stretch>
        </p:blipFill>
        <p:spPr>
          <a:xfrm>
            <a:off x="439493" y="1479668"/>
            <a:ext cx="1352863" cy="1352863"/>
          </a:xfrm>
          <a:prstGeom prst="rect">
            <a:avLst/>
          </a:prstGeom>
        </p:spPr>
      </p:pic>
    </p:spTree>
    <p:extLst>
      <p:ext uri="{BB962C8B-B14F-4D97-AF65-F5344CB8AC3E}">
        <p14:creationId xmlns:p14="http://schemas.microsoft.com/office/powerpoint/2010/main" val="1475941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495" y="168932"/>
            <a:ext cx="11188147"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 XÁC ĐỊNH MỤC TIÊU NGHỀ NGHIỆP CHO BẢN THÂN</a:t>
            </a:r>
            <a:endParaRPr lang="en-US" sz="3200" smtClean="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20417" y="707924"/>
            <a:ext cx="8364790" cy="584775"/>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Tìm hiểu về sở thích, khả năng của bản thân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3081445" y="1557127"/>
            <a:ext cx="5575852" cy="3478695"/>
          </a:xfrm>
          <a:prstGeom prst="cloud">
            <a:avLst/>
          </a:prstGeom>
          <a:solidFill>
            <a:srgbClr val="E94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Các em hãy đọc tài liệu trang 77, 78, 79/ và cho biết nội dung Lí thuyết mật mã Holland?</a:t>
            </a:r>
            <a:endParaRPr lang="en-US" sz="32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7805150" y="3054330"/>
            <a:ext cx="4121160" cy="3342670"/>
          </a:xfrm>
          <a:prstGeom prst="rect">
            <a:avLst/>
          </a:prstGeom>
        </p:spPr>
      </p:pic>
      <p:grpSp>
        <p:nvGrpSpPr>
          <p:cNvPr id="16" name="Group 15"/>
          <p:cNvGrpSpPr/>
          <p:nvPr/>
        </p:nvGrpSpPr>
        <p:grpSpPr>
          <a:xfrm>
            <a:off x="671719" y="1580039"/>
            <a:ext cx="2191579" cy="4661327"/>
            <a:chOff x="505239" y="1387394"/>
            <a:chExt cx="2191579" cy="4661327"/>
          </a:xfrm>
        </p:grpSpPr>
        <p:sp>
          <p:nvSpPr>
            <p:cNvPr id="12" name="TextBox 11"/>
            <p:cNvSpPr txBox="1"/>
            <p:nvPr/>
          </p:nvSpPr>
          <p:spPr>
            <a:xfrm>
              <a:off x="864705" y="1387394"/>
              <a:ext cx="1679713" cy="1569660"/>
            </a:xfrm>
            <a:prstGeom prst="rect">
              <a:avLst/>
            </a:prstGeom>
            <a:noFill/>
          </p:spPr>
          <p:txBody>
            <a:bodyPr wrap="square" rtlCol="0">
              <a:spAutoFit/>
            </a:bodyPr>
            <a:lstStyle/>
            <a:p>
              <a:r>
                <a:rPr lang="en-US" sz="9600" smtClean="0">
                  <a:latin typeface="Algerian" panose="04020705040A02060702" pitchFamily="82" charset="0"/>
                </a:rPr>
                <a:t>?</a:t>
              </a:r>
              <a:endParaRPr lang="en-US" sz="9600">
                <a:latin typeface="Algerian" panose="04020705040A02060702" pitchFamily="82" charset="0"/>
              </a:endParaRPr>
            </a:p>
          </p:txBody>
        </p:sp>
        <p:sp>
          <p:nvSpPr>
            <p:cNvPr id="13" name="TextBox 12"/>
            <p:cNvSpPr txBox="1"/>
            <p:nvPr/>
          </p:nvSpPr>
          <p:spPr>
            <a:xfrm>
              <a:off x="1017105" y="1539794"/>
              <a:ext cx="1679713" cy="4508927"/>
            </a:xfrm>
            <a:prstGeom prst="rect">
              <a:avLst/>
            </a:prstGeom>
            <a:noFill/>
          </p:spPr>
          <p:txBody>
            <a:bodyPr wrap="square" rtlCol="0">
              <a:spAutoFit/>
            </a:bodyPr>
            <a:lstStyle/>
            <a:p>
              <a:r>
                <a:rPr lang="en-US" sz="28700" smtClean="0">
                  <a:latin typeface="Algerian" panose="04020705040A02060702" pitchFamily="82" charset="0"/>
                </a:rPr>
                <a:t>?</a:t>
              </a:r>
              <a:endParaRPr lang="en-US" sz="28700">
                <a:latin typeface="Algerian" panose="04020705040A02060702" pitchFamily="82" charset="0"/>
              </a:endParaRPr>
            </a:p>
          </p:txBody>
        </p:sp>
        <p:sp>
          <p:nvSpPr>
            <p:cNvPr id="14" name="TextBox 13"/>
            <p:cNvSpPr txBox="1"/>
            <p:nvPr/>
          </p:nvSpPr>
          <p:spPr>
            <a:xfrm>
              <a:off x="505239" y="3832730"/>
              <a:ext cx="1679713" cy="2215991"/>
            </a:xfrm>
            <a:prstGeom prst="rect">
              <a:avLst/>
            </a:prstGeom>
            <a:noFill/>
          </p:spPr>
          <p:txBody>
            <a:bodyPr wrap="square" rtlCol="0">
              <a:spAutoFit/>
            </a:bodyPr>
            <a:lstStyle/>
            <a:p>
              <a:r>
                <a:rPr lang="en-US" sz="13800" smtClean="0">
                  <a:latin typeface="Algerian" panose="04020705040A02060702" pitchFamily="82" charset="0"/>
                </a:rPr>
                <a:t>?</a:t>
              </a:r>
              <a:endParaRPr lang="en-US" sz="13800">
                <a:latin typeface="Algerian" panose="04020705040A02060702" pitchFamily="82" charset="0"/>
              </a:endParaRPr>
            </a:p>
          </p:txBody>
        </p:sp>
      </p:grpSp>
    </p:spTree>
    <p:extLst>
      <p:ext uri="{BB962C8B-B14F-4D97-AF65-F5344CB8AC3E}">
        <p14:creationId xmlns:p14="http://schemas.microsoft.com/office/powerpoint/2010/main" val="34297616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495" y="168932"/>
            <a:ext cx="11188147"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 XÁC ĐỊNH MỤC TIÊU NGHỀ NGHIỆP CHO BẢN THÂN</a:t>
            </a:r>
            <a:endParaRPr lang="en-US" sz="3200" smtClean="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20417" y="707924"/>
            <a:ext cx="8364790" cy="584775"/>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Tìm hiểu về sở thích, khả năng của bản thân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211136" y="1399244"/>
            <a:ext cx="4944891" cy="553357"/>
          </a:xfrm>
          <a:prstGeom prst="rect">
            <a:avLst/>
          </a:prstGeom>
        </p:spPr>
        <p:txBody>
          <a:bodyPr wrap="square">
            <a:spAutoFit/>
          </a:bodyPr>
          <a:lstStyle/>
          <a:p>
            <a:pPr marL="457200" indent="-457200" algn="just">
              <a:lnSpc>
                <a:spcPct val="107000"/>
              </a:lnSpc>
              <a:spcBef>
                <a:spcPts val="600"/>
              </a:spcBef>
              <a:spcAft>
                <a:spcPts val="800"/>
              </a:spcAft>
              <a:buFont typeface="Wingdings" panose="05000000000000000000" pitchFamily="2" charset="2"/>
              <a:buChar char="v"/>
            </a:pPr>
            <a:r>
              <a:rPr 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Lý </a:t>
            </a:r>
            <a:r>
              <a:rPr lang="en-US" sz="28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thuyết mật mã Holland</a:t>
            </a:r>
            <a:endParaRPr lang="en-US" sz="20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491690" y="2059146"/>
            <a:ext cx="10431952" cy="1014380"/>
          </a:xfrm>
          <a:prstGeom prst="rect">
            <a:avLst/>
          </a:prstGeom>
        </p:spPr>
        <p:txBody>
          <a:bodyPr wrap="square">
            <a:spAutoFit/>
          </a:bodyPr>
          <a:lstStyle/>
          <a:p>
            <a:pPr algn="just">
              <a:lnSpc>
                <a:spcPct val="107000"/>
              </a:lnSpc>
              <a:spcBef>
                <a:spcPts val="600"/>
              </a:spcBef>
              <a:spcAft>
                <a:spcPts val="8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Lý thuyết mật mã Holland đưa ra một số luận điểm rất có giá trị trong lĩnh vực hướng nghiệp, trong đó có hai luận điểm cơ bản</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762004" y="3180071"/>
            <a:ext cx="11208021" cy="1014380"/>
          </a:xfrm>
          <a:prstGeom prst="rect">
            <a:avLst/>
          </a:prstGeom>
        </p:spPr>
        <p:txBody>
          <a:bodyPr wrap="square">
            <a:spAutoFit/>
          </a:bodyPr>
          <a:lstStyle/>
          <a:p>
            <a:pPr algn="just">
              <a:lnSpc>
                <a:spcPct val="107000"/>
              </a:lnSpc>
              <a:spcBef>
                <a:spcPts val="600"/>
              </a:spcBef>
              <a:spcAft>
                <a:spcPts val="8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một người chọn được công việc phù hợp với tính cách của họ thì họ sẽ dễ dàng phát triển và thành công trong nghề nghiệp.</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762005" y="4223196"/>
            <a:ext cx="11048194" cy="1936428"/>
          </a:xfrm>
          <a:prstGeom prst="rect">
            <a:avLst/>
          </a:prstGeom>
        </p:spPr>
        <p:txBody>
          <a:bodyPr wrap="square">
            <a:spAutoFit/>
          </a:bodyPr>
          <a:lstStyle/>
          <a:p>
            <a:pPr algn="just">
              <a:lnSpc>
                <a:spcPct val="107000"/>
              </a:lnSpc>
              <a:spcBef>
                <a:spcPts val="600"/>
              </a:spcBef>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Hầu như ai cũng có thể được xếp vào 1 trong 6 kiểu tính cách và có 6 môi trường hoạt động tương ứng với 6 kiểu tính cách, đó là: Nhóm kĩ thuật; Nhóm nghiên cứu; Nhóm nghệ thuật; Nhóm xã hội; Nhóm quản </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lý</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Nhóm nghiệp vụ</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89786" y="1964138"/>
            <a:ext cx="1125127" cy="1125127"/>
          </a:xfrm>
          <a:prstGeom prst="rect">
            <a:avLst/>
          </a:prstGeom>
        </p:spPr>
      </p:pic>
    </p:spTree>
    <p:extLst>
      <p:ext uri="{BB962C8B-B14F-4D97-AF65-F5344CB8AC3E}">
        <p14:creationId xmlns:p14="http://schemas.microsoft.com/office/powerpoint/2010/main" val="36567746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
        <p:nvSpPr>
          <p:cNvPr id="6" name="TextBox 5"/>
          <p:cNvSpPr txBox="1"/>
          <p:nvPr/>
        </p:nvSpPr>
        <p:spPr>
          <a:xfrm>
            <a:off x="735496" y="236170"/>
            <a:ext cx="11456504"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 XÁC ĐỊNH MỤC TIÊU NGHỀ NGHIỆP CHO BẢN THÂN</a:t>
            </a:r>
            <a:endParaRPr lang="en-US" sz="3200" smtClean="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964095" y="812516"/>
            <a:ext cx="9293088"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Tìm hiểu về sở thích, khả năng của bản thân</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a:srcRect l="4854" t="1733" r="4597" b="8239"/>
          <a:stretch/>
        </p:blipFill>
        <p:spPr>
          <a:xfrm>
            <a:off x="5266511" y="1441226"/>
            <a:ext cx="5710273" cy="4631584"/>
          </a:xfrm>
          <a:prstGeom prst="rect">
            <a:avLst/>
          </a:prstGeom>
        </p:spPr>
      </p:pic>
      <p:sp>
        <p:nvSpPr>
          <p:cNvPr id="10" name="TextBox 9"/>
          <p:cNvSpPr txBox="1"/>
          <p:nvPr/>
        </p:nvSpPr>
        <p:spPr>
          <a:xfrm>
            <a:off x="5336085" y="6116743"/>
            <a:ext cx="6189195" cy="369332"/>
          </a:xfrm>
          <a:prstGeom prst="rect">
            <a:avLst/>
          </a:prstGeom>
          <a:noFill/>
        </p:spPr>
        <p:txBody>
          <a:bodyPr wrap="square" rtlCol="0">
            <a:spAutoFit/>
          </a:bodyPr>
          <a:lstStyle/>
          <a:p>
            <a:r>
              <a:rPr lang="en-US" b="1" i="1" smtClean="0"/>
              <a:t>Hình 5. Sáu nhóm tính cách theo lí thuyết mật mã Holland</a:t>
            </a:r>
            <a:endParaRPr lang="en-US" b="1" i="1"/>
          </a:p>
        </p:txBody>
      </p:sp>
      <p:graphicFrame>
        <p:nvGraphicFramePr>
          <p:cNvPr id="2" name="Diagram 1"/>
          <p:cNvGraphicFramePr/>
          <p:nvPr>
            <p:extLst>
              <p:ext uri="{D42A27DB-BD31-4B8C-83A1-F6EECF244321}">
                <p14:modId xmlns:p14="http://schemas.microsoft.com/office/powerpoint/2010/main" val="1128070454"/>
              </p:ext>
            </p:extLst>
          </p:nvPr>
        </p:nvGraphicFramePr>
        <p:xfrm>
          <a:off x="609170" y="2357305"/>
          <a:ext cx="4542181" cy="3212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8860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30009"/>
            <a:ext cx="12192000" cy="32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
        <p:nvSpPr>
          <p:cNvPr id="6" name="TextBox 5"/>
          <p:cNvSpPr txBox="1"/>
          <p:nvPr/>
        </p:nvSpPr>
        <p:spPr>
          <a:xfrm>
            <a:off x="629618" y="36739"/>
            <a:ext cx="11456504"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I. XÁC ĐỊNH MỤC TIÊU NGHỀ NGHIỆP CHO BẢN THÂN</a:t>
            </a:r>
            <a:endParaRPr lang="en-US" sz="3200" smtClean="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964095" y="647170"/>
            <a:ext cx="9293088"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Tìm hiểu về sở thích, khả năng của bản thân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63090" y="1335965"/>
            <a:ext cx="11665819" cy="954107"/>
          </a:xfrm>
          <a:prstGeom prst="rect">
            <a:avLst/>
          </a:prstGeom>
        </p:spPr>
        <p:txBody>
          <a:bodyPr wrap="square">
            <a:spAutoFit/>
          </a:bodyPr>
          <a:lstStyle/>
          <a:p>
            <a:pPr marL="457200" indent="-457200" algn="just">
              <a:buFont typeface="Wingdings" panose="05000000000000000000" pitchFamily="2" charset="2"/>
              <a:buChar char="Ø"/>
            </a:pPr>
            <a:r>
              <a:rPr lang="en-US" sz="2800" smtClean="0">
                <a:solidFill>
                  <a:srgbClr val="000000"/>
                </a:solidFill>
                <a:latin typeface="Times New Roman" panose="02020603050405020304" pitchFamily="18" charset="0"/>
                <a:ea typeface="Calibri" panose="020F0502020204030204" pitchFamily="34" charset="0"/>
              </a:rPr>
              <a:t>Thực </a:t>
            </a:r>
            <a:r>
              <a:rPr lang="en-US" sz="2800">
                <a:solidFill>
                  <a:srgbClr val="000000"/>
                </a:solidFill>
                <a:latin typeface="Times New Roman" panose="02020603050405020304" pitchFamily="18" charset="0"/>
                <a:ea typeface="Calibri" panose="020F0502020204030204" pitchFamily="34" charset="0"/>
              </a:rPr>
              <a:t>hiện bảng trắc nghiệm sở thích Holland (trang 80, 81 tài liệu Giáo dục địa phương 8</a:t>
            </a:r>
            <a:r>
              <a:rPr lang="en-US" sz="2800" smtClean="0">
                <a:solidFill>
                  <a:srgbClr val="000000"/>
                </a:solidFill>
                <a:latin typeface="Times New Roman" panose="02020603050405020304" pitchFamily="18" charset="0"/>
                <a:ea typeface="Calibri" panose="020F0502020204030204" pitchFamily="34" charset="0"/>
              </a:rPr>
              <a:t>).</a:t>
            </a:r>
            <a:endParaRPr lang="en-US" sz="2800"/>
          </a:p>
        </p:txBody>
      </p:sp>
      <p:sp>
        <p:nvSpPr>
          <p:cNvPr id="11" name="TextBox 10"/>
          <p:cNvSpPr txBox="1"/>
          <p:nvPr/>
        </p:nvSpPr>
        <p:spPr>
          <a:xfrm>
            <a:off x="263090" y="2300613"/>
            <a:ext cx="4124739" cy="523220"/>
          </a:xfrm>
          <a:prstGeom prst="rect">
            <a:avLst/>
          </a:prstGeom>
          <a:noFill/>
        </p:spPr>
        <p:txBody>
          <a:bodyPr wrap="square" rtlCol="0">
            <a:spAutoFit/>
          </a:bodyPr>
          <a:lstStyle/>
          <a:p>
            <a:pPr marL="285750" indent="-285750">
              <a:buFont typeface="Wingdings" panose="05000000000000000000" pitchFamily="2" charset="2"/>
              <a:buChar char="Ø"/>
            </a:pPr>
            <a:r>
              <a:rPr lang="en-US" sz="2800" b="1" i="1" smtClean="0">
                <a:latin typeface="Times New Roman" panose="02020603050405020304" pitchFamily="18" charset="0"/>
                <a:cs typeface="Times New Roman" panose="02020603050405020304" pitchFamily="18" charset="0"/>
              </a:rPr>
              <a:t> HƯỚNG DẪN:</a:t>
            </a:r>
            <a:endParaRPr lang="en-US" sz="2800" b="1" i="1">
              <a:latin typeface="Times New Roman" panose="02020603050405020304" pitchFamily="18" charset="0"/>
              <a:cs typeface="Times New Roman" panose="02020603050405020304" pitchFamily="18" charset="0"/>
            </a:endParaRPr>
          </a:p>
        </p:txBody>
      </p:sp>
      <p:sp>
        <p:nvSpPr>
          <p:cNvPr id="13" name="TextBox 12"/>
          <p:cNvSpPr txBox="1"/>
          <p:nvPr/>
        </p:nvSpPr>
        <p:spPr>
          <a:xfrm>
            <a:off x="1155847" y="2867348"/>
            <a:ext cx="10567724" cy="830997"/>
          </a:xfrm>
          <a:prstGeom prst="rect">
            <a:avLst/>
          </a:prstGeom>
          <a:noFill/>
        </p:spPr>
        <p:txBody>
          <a:bodyPr wrap="square" rtlCol="0">
            <a:spAutoFit/>
          </a:bodyPr>
          <a:lstStyle/>
          <a:p>
            <a:pPr algn="just"/>
            <a:r>
              <a:rPr lang="en-US" sz="2400" smtClean="0">
                <a:latin typeface="Times New Roman" panose="02020603050405020304" pitchFamily="18" charset="0"/>
                <a:cs typeface="Times New Roman" panose="02020603050405020304" pitchFamily="18" charset="0"/>
              </a:rPr>
              <a:t>- Chọn ô vuông trước mỗi câu mà bạn thấy phù hợp với mình. Đừng suy nghĩ quá nhiều khi lựa chọn câu trả lời.</a:t>
            </a:r>
            <a:endParaRPr lang="en-US" sz="2400">
              <a:latin typeface="Times New Roman" panose="02020603050405020304" pitchFamily="18" charset="0"/>
              <a:cs typeface="Times New Roman" panose="02020603050405020304" pitchFamily="18" charset="0"/>
            </a:endParaRPr>
          </a:p>
        </p:txBody>
      </p:sp>
      <p:sp>
        <p:nvSpPr>
          <p:cNvPr id="14" name="TextBox 13"/>
          <p:cNvSpPr txBox="1"/>
          <p:nvPr/>
        </p:nvSpPr>
        <p:spPr>
          <a:xfrm>
            <a:off x="1187452" y="3717543"/>
            <a:ext cx="5724298" cy="461665"/>
          </a:xfrm>
          <a:prstGeom prst="rect">
            <a:avLst/>
          </a:prstGeom>
          <a:noFill/>
        </p:spPr>
        <p:txBody>
          <a:bodyPr wrap="square" rtlCol="0">
            <a:spAutoFit/>
          </a:bodyPr>
          <a:lstStyle/>
          <a:p>
            <a:pPr marL="285750" indent="-285750">
              <a:buFontTx/>
              <a:buChar char="-"/>
            </a:pPr>
            <a:r>
              <a:rPr lang="en-US" sz="2400" smtClean="0">
                <a:latin typeface="Times New Roman" panose="02020603050405020304" pitchFamily="18" charset="0"/>
                <a:cs typeface="Times New Roman" panose="02020603050405020304" pitchFamily="18" charset="0"/>
              </a:rPr>
              <a:t>Thời gian hoàn thành: 15 phút.</a:t>
            </a:r>
          </a:p>
        </p:txBody>
      </p:sp>
      <p:sp>
        <p:nvSpPr>
          <p:cNvPr id="15" name="TextBox 14"/>
          <p:cNvSpPr txBox="1"/>
          <p:nvPr/>
        </p:nvSpPr>
        <p:spPr>
          <a:xfrm>
            <a:off x="1191911" y="4255188"/>
            <a:ext cx="10531660"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Mỗi ô được đánh dấu sẽ tính 1 điểm, không phải cao điểm là làm giỏi mà phải lựa chọn theo đúng suy nghĩ bản thân.</a:t>
            </a:r>
            <a:endParaRPr lang="en-US" sz="2400">
              <a:latin typeface="Times New Roman" panose="02020603050405020304" pitchFamily="18" charset="0"/>
              <a:cs typeface="Times New Roman" panose="02020603050405020304" pitchFamily="18" charset="0"/>
            </a:endParaRPr>
          </a:p>
        </p:txBody>
      </p:sp>
      <p:sp>
        <p:nvSpPr>
          <p:cNvPr id="16" name="TextBox 15"/>
          <p:cNvSpPr txBox="1"/>
          <p:nvPr/>
        </p:nvSpPr>
        <p:spPr>
          <a:xfrm>
            <a:off x="1250691" y="5056351"/>
            <a:ext cx="9182455"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Tính tổng lựa chọn theo từng nhóm và điền vào ô “Tổng lựa chọn”</a:t>
            </a:r>
            <a:endParaRPr lang="en-US" sz="2400">
              <a:latin typeface="Times New Roman" panose="02020603050405020304" pitchFamily="18" charset="0"/>
              <a:cs typeface="Times New Roman" panose="02020603050405020304" pitchFamily="18" charset="0"/>
            </a:endParaRPr>
          </a:p>
        </p:txBody>
      </p:sp>
      <p:sp>
        <p:nvSpPr>
          <p:cNvPr id="17" name="TextBox 16"/>
          <p:cNvSpPr txBox="1"/>
          <p:nvPr/>
        </p:nvSpPr>
        <p:spPr>
          <a:xfrm>
            <a:off x="1250691" y="5608514"/>
            <a:ext cx="10414099" cy="830997"/>
          </a:xfrm>
          <a:prstGeom prst="rect">
            <a:avLst/>
          </a:prstGeom>
          <a:noFill/>
        </p:spPr>
        <p:txBody>
          <a:bodyPr wrap="square" rtlCol="0">
            <a:spAutoFit/>
          </a:bodyPr>
          <a:lstStyle/>
          <a:p>
            <a:pPr algn="just"/>
            <a:r>
              <a:rPr lang="en-US" sz="2400" smtClean="0">
                <a:latin typeface="Times New Roman" panose="02020603050405020304" pitchFamily="18" charset="0"/>
                <a:cs typeface="Times New Roman" panose="02020603050405020304" pitchFamily="18" charset="0"/>
              </a:rPr>
              <a:t>- Chọn nhóm có “Tổng lựa chọn” cao điểm nhất để xác định nhóm tính cách của bản thân.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438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977</TotalTime>
  <Words>1656</Words>
  <Application>Microsoft Office PowerPoint</Application>
  <PresentationFormat>Widescreen</PresentationFormat>
  <Paragraphs>116</Paragraphs>
  <Slides>23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Algerian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 ngoc</dc:creator>
  <cp:lastModifiedBy>han ngoc</cp:lastModifiedBy>
  <cp:revision>119</cp:revision>
  <dcterms:created xsi:type="dcterms:W3CDTF">2023-11-15T12:52:46Z</dcterms:created>
  <dcterms:modified xsi:type="dcterms:W3CDTF">2023-12-20T12:41:04Z</dcterms:modified>
</cp:coreProperties>
</file>