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98" r:id="rId2"/>
    <p:sldId id="299" r:id="rId3"/>
    <p:sldId id="296" r:id="rId4"/>
    <p:sldId id="331" r:id="rId5"/>
    <p:sldId id="332" r:id="rId6"/>
    <p:sldId id="333" r:id="rId7"/>
    <p:sldId id="334" r:id="rId8"/>
    <p:sldId id="335" r:id="rId9"/>
    <p:sldId id="303" r:id="rId10"/>
    <p:sldId id="324" r:id="rId11"/>
    <p:sldId id="256" r:id="rId12"/>
    <p:sldId id="302" r:id="rId13"/>
    <p:sldId id="301" r:id="rId14"/>
    <p:sldId id="304" r:id="rId15"/>
    <p:sldId id="314" r:id="rId16"/>
    <p:sldId id="311" r:id="rId17"/>
    <p:sldId id="313" r:id="rId18"/>
    <p:sldId id="306" r:id="rId19"/>
    <p:sldId id="315" r:id="rId20"/>
    <p:sldId id="307" r:id="rId21"/>
    <p:sldId id="308" r:id="rId22"/>
    <p:sldId id="310" r:id="rId23"/>
    <p:sldId id="318"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FF0066"/>
    <a:srgbClr val="CC00FF"/>
    <a:srgbClr val="FF00FF"/>
    <a:srgbClr val="FF6600"/>
    <a:srgbClr val="00FF00"/>
    <a:srgbClr val="FFFFFF"/>
    <a:srgbClr val="8D410D"/>
    <a:srgbClr val="96571E"/>
    <a:srgbClr val="603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364" autoAdjust="0"/>
  </p:normalViewPr>
  <p:slideViewPr>
    <p:cSldViewPr snapToGrid="0">
      <p:cViewPr varScale="1">
        <p:scale>
          <a:sx n="114" d="100"/>
          <a:sy n="114" d="100"/>
        </p:scale>
        <p:origin x="474"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AB0EB3-F575-44A9-BE8F-F6FF7962E353}" type="datetimeFigureOut">
              <a:rPr lang="vi-VN" smtClean="0"/>
              <a:t>16/01/2024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46417B-3B13-4EC5-9655-DC428804936C}" type="slidenum">
              <a:rPr lang="vi-VN" smtClean="0"/>
              <a:t>‹#›</a:t>
            </a:fld>
            <a:endParaRPr lang="vi-VN"/>
          </a:p>
        </p:txBody>
      </p:sp>
    </p:spTree>
    <p:extLst>
      <p:ext uri="{BB962C8B-B14F-4D97-AF65-F5344CB8AC3E}">
        <p14:creationId xmlns:p14="http://schemas.microsoft.com/office/powerpoint/2010/main" val="452186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0D8B50-956B-4B2D-8BCF-8AA324BF3094}" type="slidenum">
              <a:rPr lang="en-US" smtClean="0"/>
              <a:t>16</a:t>
            </a:fld>
            <a:endParaRPr lang="en-US"/>
          </a:p>
        </p:txBody>
      </p:sp>
    </p:spTree>
    <p:extLst>
      <p:ext uri="{BB962C8B-B14F-4D97-AF65-F5344CB8AC3E}">
        <p14:creationId xmlns:p14="http://schemas.microsoft.com/office/powerpoint/2010/main" val="3934008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0D8B50-956B-4B2D-8BCF-8AA324BF3094}" type="slidenum">
              <a:rPr lang="en-US" smtClean="0"/>
              <a:t>17</a:t>
            </a:fld>
            <a:endParaRPr lang="en-US"/>
          </a:p>
        </p:txBody>
      </p:sp>
    </p:spTree>
    <p:extLst>
      <p:ext uri="{BB962C8B-B14F-4D97-AF65-F5344CB8AC3E}">
        <p14:creationId xmlns:p14="http://schemas.microsoft.com/office/powerpoint/2010/main" val="3288749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0D8B50-956B-4B2D-8BCF-8AA324BF3094}" type="slidenum">
              <a:rPr lang="en-US" smtClean="0"/>
              <a:t>18</a:t>
            </a:fld>
            <a:endParaRPr lang="en-US"/>
          </a:p>
        </p:txBody>
      </p:sp>
    </p:spTree>
    <p:extLst>
      <p:ext uri="{BB962C8B-B14F-4D97-AF65-F5344CB8AC3E}">
        <p14:creationId xmlns:p14="http://schemas.microsoft.com/office/powerpoint/2010/main" val="2789260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0D8B50-956B-4B2D-8BCF-8AA324BF3094}" type="slidenum">
              <a:rPr lang="en-US" smtClean="0"/>
              <a:t>20</a:t>
            </a:fld>
            <a:endParaRPr lang="en-US"/>
          </a:p>
        </p:txBody>
      </p:sp>
    </p:spTree>
    <p:extLst>
      <p:ext uri="{BB962C8B-B14F-4D97-AF65-F5344CB8AC3E}">
        <p14:creationId xmlns:p14="http://schemas.microsoft.com/office/powerpoint/2010/main" val="3279034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0D8B50-956B-4B2D-8BCF-8AA324BF3094}" type="slidenum">
              <a:rPr lang="en-US" smtClean="0"/>
              <a:t>21</a:t>
            </a:fld>
            <a:endParaRPr lang="en-US"/>
          </a:p>
        </p:txBody>
      </p:sp>
    </p:spTree>
    <p:extLst>
      <p:ext uri="{BB962C8B-B14F-4D97-AF65-F5344CB8AC3E}">
        <p14:creationId xmlns:p14="http://schemas.microsoft.com/office/powerpoint/2010/main" val="3328072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0D8B50-956B-4B2D-8BCF-8AA324BF3094}" type="slidenum">
              <a:rPr lang="en-US" smtClean="0"/>
              <a:t>22</a:t>
            </a:fld>
            <a:endParaRPr lang="en-US"/>
          </a:p>
        </p:txBody>
      </p:sp>
    </p:spTree>
    <p:extLst>
      <p:ext uri="{BB962C8B-B14F-4D97-AF65-F5344CB8AC3E}">
        <p14:creationId xmlns:p14="http://schemas.microsoft.com/office/powerpoint/2010/main" val="23438672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20387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chimes.wav"/>
          </p:stSnd>
        </p:sndAc>
      </p:transition>
    </mc:Choice>
    <mc:Fallback xmlns="">
      <p:transition spd="slow">
        <p:fade/>
        <p:sndAc>
          <p:stSnd>
            <p:snd r:embed="rId3" name="chimes.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34814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chimes.wav"/>
          </p:stSnd>
        </p:sndAc>
      </p:transition>
    </mc:Choice>
    <mc:Fallback xmlns="">
      <p:transition spd="slow">
        <p:fade/>
        <p:sndAc>
          <p:stSnd>
            <p:snd r:embed="rId3" name="chimes.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66908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chimes.wav"/>
          </p:stSnd>
        </p:sndAc>
      </p:transition>
    </mc:Choice>
    <mc:Fallback xmlns="">
      <p:transition spd="slow">
        <p:fade/>
        <p:sndAc>
          <p:stSnd>
            <p:snd r:embed="rId3" name="chimes.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501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69854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chimes.wav"/>
          </p:stSnd>
        </p:sndAc>
      </p:transition>
    </mc:Choice>
    <mc:Fallback xmlns="">
      <p:transition spd="slow">
        <p:fade/>
        <p:sndAc>
          <p:stSnd>
            <p:snd r:embed="rId3" name="chimes.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63335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chimes.wav"/>
          </p:stSnd>
        </p:sndAc>
      </p:transition>
    </mc:Choice>
    <mc:Fallback xmlns="">
      <p:transition spd="slow">
        <p:fade/>
        <p:sndAc>
          <p:stSnd>
            <p:snd r:embed="rId3"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78069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chimes.wav"/>
          </p:stSnd>
        </p:sndAc>
      </p:transition>
    </mc:Choice>
    <mc:Fallback xmlns="">
      <p:transition spd="slow">
        <p:fade/>
        <p:sndAc>
          <p:stSnd>
            <p:snd r:embed="rId3"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04680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chimes.wav"/>
          </p:stSnd>
        </p:sndAc>
      </p:transition>
    </mc:Choice>
    <mc:Fallback xmlns="">
      <p:transition spd="slow">
        <p:fade/>
        <p:sndAc>
          <p:stSnd>
            <p:snd r:embed="rId3" name="chimes.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29980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chimes.wav"/>
          </p:stSnd>
        </p:sndAc>
      </p:transition>
    </mc:Choice>
    <mc:Fallback xmlns="">
      <p:transition spd="slow">
        <p:fade/>
        <p:sndAc>
          <p:stSnd>
            <p:snd r:embed="rId3" name="chimes.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7866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chimes.wav"/>
          </p:stSnd>
        </p:sndAc>
      </p:transition>
    </mc:Choice>
    <mc:Fallback xmlns="">
      <p:transition spd="slow">
        <p:fade/>
        <p:sndAc>
          <p:stSnd>
            <p:snd r:embed="rId3" name="chimes.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83173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chimes.wav"/>
          </p:stSnd>
        </p:sndAc>
      </p:transition>
    </mc:Choice>
    <mc:Fallback xmlns="">
      <p:transition spd="slow">
        <p:fade/>
        <p:sndAc>
          <p:stSnd>
            <p:snd r:embed="rId3" name="chimes.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87274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chimes.wav"/>
          </p:stSnd>
        </p:sndAc>
      </p:transition>
    </mc:Choice>
    <mc:Fallback xmlns="">
      <p:transition spd="slow">
        <p:fade/>
        <p:sndAc>
          <p:stSnd>
            <p:snd r:embed="rId3" name="chimes.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935911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4" name="chimes.wav"/>
          </p:stSnd>
        </p:sndAc>
      </p:transition>
    </mc:Choice>
    <mc:Fallback xmlns="">
      <p:transition spd="slow">
        <p:fade/>
        <p:sndAc>
          <p:stSnd>
            <p:snd r:embed="rId15" name="chimes.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11.jpg"/><Relationship Id="rId9"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1.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1.m4a"/><Relationship Id="rId7" Type="http://schemas.openxmlformats.org/officeDocument/2006/relationships/image" Target="../media/image11.jpg"/><Relationship Id="rId12" Type="http://schemas.openxmlformats.org/officeDocument/2006/relationships/audio" Target="../media/audio1.wav"/><Relationship Id="rId2" Type="http://schemas.microsoft.com/office/2007/relationships/media" Target="../media/media1.m4a"/><Relationship Id="rId1" Type="http://schemas.openxmlformats.org/officeDocument/2006/relationships/tags" Target="../tags/tag10.xml"/><Relationship Id="rId6" Type="http://schemas.openxmlformats.org/officeDocument/2006/relationships/audio" Target="../media/audio1.wav"/><Relationship Id="rId5" Type="http://schemas.openxmlformats.org/officeDocument/2006/relationships/notesSlide" Target="../notesSlides/notesSlide1.xml"/><Relationship Id="rId4" Type="http://schemas.openxmlformats.org/officeDocument/2006/relationships/slideLayout" Target="../slideLayouts/slideLayout2.xml"/><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4.png"/><Relationship Id="rId5" Type="http://schemas.openxmlformats.org/officeDocument/2006/relationships/image" Target="../media/image11.jpg"/><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4.png"/><Relationship Id="rId5" Type="http://schemas.openxmlformats.org/officeDocument/2006/relationships/image" Target="../media/image11.jpg"/><Relationship Id="rId10" Type="http://schemas.openxmlformats.org/officeDocument/2006/relationships/audio" Target="../media/audio1.wav"/><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1.jpg"/><Relationship Id="rId10" Type="http://schemas.openxmlformats.org/officeDocument/2006/relationships/audio" Target="../media/audio1.wav"/><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3.m4a"/><Relationship Id="rId7" Type="http://schemas.openxmlformats.org/officeDocument/2006/relationships/image" Target="../media/image11.jpg"/><Relationship Id="rId2" Type="http://schemas.microsoft.com/office/2007/relationships/media" Target="../media/media3.m4a"/><Relationship Id="rId1" Type="http://schemas.openxmlformats.org/officeDocument/2006/relationships/tags" Target="../tags/tag13.xml"/><Relationship Id="rId6" Type="http://schemas.openxmlformats.org/officeDocument/2006/relationships/audio" Target="../media/audio1.wav"/><Relationship Id="rId11" Type="http://schemas.openxmlformats.org/officeDocument/2006/relationships/audio" Target="../media/audio1.wav"/><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11.jpg"/><Relationship Id="rId4" Type="http://schemas.openxmlformats.org/officeDocument/2006/relationships/audio" Target="../media/audio1.wav"/><Relationship Id="rId9" Type="http://schemas.openxmlformats.org/officeDocument/2006/relationships/audio" Target="../media/audio1.wav"/></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1.jp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6.jpeg"/><Relationship Id="rId5" Type="http://schemas.openxmlformats.org/officeDocument/2006/relationships/slide" Target="slide4.xml"/><Relationship Id="rId10" Type="http://schemas.openxmlformats.org/officeDocument/2006/relationships/audio" Target="../media/audio1.wav"/><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jpeg"/><Relationship Id="rId5" Type="http://schemas.openxmlformats.org/officeDocument/2006/relationships/slide" Target="slide4.xml"/><Relationship Id="rId10" Type="http://schemas.openxmlformats.org/officeDocument/2006/relationships/audio" Target="../media/audio1.wav"/><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jpeg"/><Relationship Id="rId5" Type="http://schemas.openxmlformats.org/officeDocument/2006/relationships/slide" Target="slide4.xml"/><Relationship Id="rId10" Type="http://schemas.openxmlformats.org/officeDocument/2006/relationships/audio" Target="../media/audio1.wav"/><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9.jpeg"/><Relationship Id="rId5" Type="http://schemas.openxmlformats.org/officeDocument/2006/relationships/slide" Target="slide4.xml"/><Relationship Id="rId10" Type="http://schemas.openxmlformats.org/officeDocument/2006/relationships/audio" Target="../media/audio1.wav"/><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0.jpeg"/><Relationship Id="rId5" Type="http://schemas.openxmlformats.org/officeDocument/2006/relationships/slide" Target="slide4.xml"/><Relationship Id="rId10" Type="http://schemas.openxmlformats.org/officeDocument/2006/relationships/audio" Target="../media/audio1.wav"/><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1.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304145" y="2176444"/>
            <a:ext cx="9938479" cy="1828386"/>
          </a:xfrm>
          <a:prstGeom prst="rect">
            <a:avLst/>
          </a:prstGeom>
        </p:spPr>
        <p:txBody>
          <a:bodyPr wrap="square">
            <a:spAutoFit/>
          </a:bodyPr>
          <a:lstStyle/>
          <a:p>
            <a:pPr algn="ctr">
              <a:lnSpc>
                <a:spcPct val="150000"/>
              </a:lnSpc>
            </a:pPr>
            <a:r>
              <a:rPr lang="vi-VN" sz="4000" b="1" dirty="0" smtClean="0">
                <a:solidFill>
                  <a:srgbClr val="FF0000"/>
                </a:solidFill>
                <a:latin typeface="Times New Roman" panose="02020603050405020304" pitchFamily="18" charset="0"/>
                <a:cs typeface="Times New Roman" panose="02020603050405020304" pitchFamily="18" charset="0"/>
              </a:rPr>
              <a:t>BẢO </a:t>
            </a:r>
            <a:r>
              <a:rPr lang="vi-VN" sz="4000" b="1" dirty="0">
                <a:solidFill>
                  <a:srgbClr val="FF0000"/>
                </a:solidFill>
                <a:latin typeface="Times New Roman" panose="02020603050405020304" pitchFamily="18" charset="0"/>
                <a:cs typeface="Times New Roman" panose="02020603050405020304" pitchFamily="18" charset="0"/>
              </a:rPr>
              <a:t>TỒN DI </a:t>
            </a:r>
            <a:r>
              <a:rPr lang="vi-VN" sz="4000" b="1" dirty="0" smtClean="0">
                <a:solidFill>
                  <a:srgbClr val="FF0000"/>
                </a:solidFill>
                <a:latin typeface="Times New Roman" panose="02020603050405020304" pitchFamily="18" charset="0"/>
                <a:cs typeface="Times New Roman" panose="02020603050405020304" pitchFamily="18" charset="0"/>
              </a:rPr>
              <a:t>TÍCH LỊCH </a:t>
            </a:r>
            <a:r>
              <a:rPr lang="vi-VN" sz="4000" b="1" dirty="0">
                <a:solidFill>
                  <a:srgbClr val="FF0000"/>
                </a:solidFill>
                <a:latin typeface="Times New Roman" panose="02020603050405020304" pitchFamily="18" charset="0"/>
                <a:cs typeface="Times New Roman" panose="02020603050405020304" pitchFamily="18" charset="0"/>
              </a:rPr>
              <a:t>SỬ-VĂN HÓA Ở THÀNH PHỐ HỒ CHÍ MINH</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493076" y="1010800"/>
            <a:ext cx="3175869" cy="830997"/>
          </a:xfrm>
          <a:prstGeom prst="rect">
            <a:avLst/>
          </a:prstGeom>
        </p:spPr>
        <p:txBody>
          <a:bodyPr wrap="none">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CHỦ ĐỀ </a:t>
            </a:r>
            <a:r>
              <a:rPr lang="en-US" sz="4800" b="1" dirty="0" smtClean="0">
                <a:solidFill>
                  <a:srgbClr val="FF0000"/>
                </a:solidFill>
                <a:latin typeface="Times New Roman" panose="02020603050405020304" pitchFamily="18" charset="0"/>
                <a:cs typeface="Times New Roman" panose="02020603050405020304" pitchFamily="18" charset="0"/>
              </a:rPr>
              <a:t>1 </a:t>
            </a:r>
            <a:endParaRPr lang="vi-VN" sz="48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21802410"/>
      </p:ext>
    </p:extLst>
  </p:cSld>
  <p:clrMapOvr>
    <a:masterClrMapping/>
  </p:clrMapOvr>
  <mc:AlternateContent xmlns:mc="http://schemas.openxmlformats.org/markup-compatibility/2006" xmlns:p14="http://schemas.microsoft.com/office/powerpoint/2010/main">
    <mc:Choice Requires="p14">
      <p:transition spd="slow" advTm="14452">
        <p14:flash/>
        <p:sndAc>
          <p:stSnd>
            <p:snd r:embed="rId3" name="chimes.wav"/>
          </p:stSnd>
        </p:sndAc>
      </p:transition>
    </mc:Choice>
    <mc:Fallback xmlns="">
      <p:transition spd="slow" advTm="14452">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7" name="Thought Bubble: Cloud 6">
            <a:extLst>
              <a:ext uri="{FF2B5EF4-FFF2-40B4-BE49-F238E27FC236}">
                <a16:creationId xmlns:a16="http://schemas.microsoft.com/office/drawing/2014/main" id="{015DB91B-83E3-C76F-5C29-1A77750A01F0}"/>
              </a:ext>
            </a:extLst>
          </p:cNvPr>
          <p:cNvSpPr/>
          <p:nvPr/>
        </p:nvSpPr>
        <p:spPr>
          <a:xfrm>
            <a:off x="4842459" y="857298"/>
            <a:ext cx="7006106" cy="4660903"/>
          </a:xfrm>
          <a:prstGeom prst="cloudCallout">
            <a:avLst>
              <a:gd name="adj1" fmla="val -71355"/>
              <a:gd name="adj2" fmla="val -13131"/>
            </a:avLst>
          </a:prstGeom>
          <a:solidFill>
            <a:schemeClr val="accent5">
              <a:lumMod val="20000"/>
              <a:lumOff val="80000"/>
            </a:schemeClr>
          </a:solidFill>
          <a:ln>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smtClean="0">
                <a:solidFill>
                  <a:srgbClr val="FF0000"/>
                </a:solidFill>
                <a:latin typeface="+mj-lt"/>
              </a:rPr>
              <a:t>Theo em các di </a:t>
            </a:r>
            <a:r>
              <a:rPr lang="vi-VN" sz="4800" b="1" dirty="0">
                <a:solidFill>
                  <a:srgbClr val="FF0000"/>
                </a:solidFill>
                <a:latin typeface="+mj-lt"/>
              </a:rPr>
              <a:t>tích lịch sử - văn </a:t>
            </a:r>
            <a:r>
              <a:rPr lang="vi-VN" sz="4800" b="1" dirty="0" smtClean="0">
                <a:solidFill>
                  <a:srgbClr val="FF0000"/>
                </a:solidFill>
                <a:latin typeface="+mj-lt"/>
              </a:rPr>
              <a:t>hóa có những giá trị gì?</a:t>
            </a:r>
            <a:endParaRPr lang="en-US" sz="4800" dirty="0">
              <a:solidFill>
                <a:schemeClr val="tx1"/>
              </a:solidFill>
              <a:latin typeface="+mj-lt"/>
              <a:cs typeface="Times New Roman" panose="02020603050405020304" pitchFamily="18" charset="0"/>
            </a:endParaRPr>
          </a:p>
        </p:txBody>
      </p:sp>
      <p:pic>
        <p:nvPicPr>
          <p:cNvPr id="9" name="Picture 8">
            <a:extLst>
              <a:ext uri="{FF2B5EF4-FFF2-40B4-BE49-F238E27FC236}">
                <a16:creationId xmlns:a16="http://schemas.microsoft.com/office/drawing/2014/main" id="{D74FB591-468E-A912-857C-9B4B31B82E44}"/>
              </a:ext>
            </a:extLst>
          </p:cNvPr>
          <p:cNvPicPr>
            <a:picLocks noChangeAspect="1"/>
          </p:cNvPicPr>
          <p:nvPr/>
        </p:nvPicPr>
        <p:blipFill>
          <a:blip r:embed="rId5"/>
          <a:stretch>
            <a:fillRect/>
          </a:stretch>
        </p:blipFill>
        <p:spPr>
          <a:xfrm>
            <a:off x="152206" y="673096"/>
            <a:ext cx="3316672" cy="4385363"/>
          </a:xfrm>
          <a:prstGeom prst="rect">
            <a:avLst/>
          </a:prstGeom>
        </p:spPr>
      </p:pic>
    </p:spTree>
    <p:custDataLst>
      <p:tags r:id="rId1"/>
    </p:custDataLst>
    <p:extLst>
      <p:ext uri="{BB962C8B-B14F-4D97-AF65-F5344CB8AC3E}">
        <p14:creationId xmlns:p14="http://schemas.microsoft.com/office/powerpoint/2010/main" val="1918121180"/>
      </p:ext>
    </p:extLst>
  </p:cSld>
  <p:clrMapOvr>
    <a:masterClrMapping/>
  </p:clrMapOvr>
  <mc:AlternateContent xmlns:mc="http://schemas.openxmlformats.org/markup-compatibility/2006" xmlns:p14="http://schemas.microsoft.com/office/powerpoint/2010/main">
    <mc:Choice Requires="p14">
      <p:transition spd="slow" p14:dur="1400" advTm="10999">
        <p14:doors dir="vert"/>
        <p:sndAc>
          <p:stSnd>
            <p:snd r:embed="rId3" name="chimes.wav"/>
          </p:stSnd>
        </p:sndAc>
      </p:transition>
    </mc:Choice>
    <mc:Fallback xmlns="">
      <p:transition spd="slow" advTm="10999">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5452E83-D41D-9B02-DC1E-F2352ECA6060}"/>
              </a:ext>
            </a:extLst>
          </p:cNvPr>
          <p:cNvSpPr/>
          <p:nvPr/>
        </p:nvSpPr>
        <p:spPr>
          <a:xfrm>
            <a:off x="553792" y="1096995"/>
            <a:ext cx="10882648" cy="5358442"/>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smtClean="0"/>
              <a:t>- Mỗi một di tích do người đời trước sáng tạo đều là sự hun đúc giá trị từ nhu cầu phản ánh hoạt động tinh thần nào đó. Trải qua thời gian, di tích trở thành không gian văn hoá cộng đồng - nơi chứa đựng, vun bồi và xây đắp nên đời sống tâm linh của dân tộc. </a:t>
            </a:r>
            <a:endParaRPr lang="vi-VN" sz="4400" dirty="0"/>
          </a:p>
        </p:txBody>
      </p:sp>
      <p:sp>
        <p:nvSpPr>
          <p:cNvPr id="2" name="Rectangle 1"/>
          <p:cNvSpPr/>
          <p:nvPr/>
        </p:nvSpPr>
        <p:spPr>
          <a:xfrm>
            <a:off x="0" y="0"/>
            <a:ext cx="12192000" cy="830997"/>
          </a:xfrm>
          <a:prstGeom prst="rect">
            <a:avLst/>
          </a:prstGeom>
          <a:solidFill>
            <a:schemeClr val="accent6">
              <a:lumMod val="20000"/>
              <a:lumOff val="80000"/>
            </a:schemeClr>
          </a:solidFill>
        </p:spPr>
        <p:txBody>
          <a:bodyPr wrap="square">
            <a:spAutoFit/>
          </a:bodyPr>
          <a:lstStyle/>
          <a:p>
            <a:pPr algn="ctr"/>
            <a:r>
              <a:rPr lang="vi-VN" sz="4800" b="1" dirty="0" smtClean="0">
                <a:solidFill>
                  <a:srgbClr val="FF0000"/>
                </a:solidFill>
                <a:latin typeface="+mj-lt"/>
              </a:rPr>
              <a:t>Các </a:t>
            </a:r>
            <a:r>
              <a:rPr lang="vi-VN" sz="4800" b="1" dirty="0">
                <a:solidFill>
                  <a:srgbClr val="FF0000"/>
                </a:solidFill>
                <a:latin typeface="+mj-lt"/>
              </a:rPr>
              <a:t>giá trị của di tích lịch sử - văn hóa</a:t>
            </a:r>
            <a:endParaRPr lang="vi-VN" sz="4800" dirty="0">
              <a:solidFill>
                <a:srgbClr val="FF0000"/>
              </a:solidFill>
              <a:latin typeface="+mj-lt"/>
            </a:endParaRPr>
          </a:p>
        </p:txBody>
      </p:sp>
    </p:spTree>
    <p:extLst>
      <p:ext uri="{BB962C8B-B14F-4D97-AF65-F5344CB8AC3E}">
        <p14:creationId xmlns:p14="http://schemas.microsoft.com/office/powerpoint/2010/main" val="3756298815"/>
      </p:ext>
    </p:extLst>
  </p:cSld>
  <p:clrMapOvr>
    <a:masterClrMapping/>
  </p:clrMapOvr>
  <mc:AlternateContent xmlns:mc="http://schemas.openxmlformats.org/markup-compatibility/2006" xmlns:p14="http://schemas.microsoft.com/office/powerpoint/2010/main">
    <mc:Choice Requires="p14">
      <p:transition spd="slow" p14:dur="1600" advTm="21535">
        <p14:prism isInverted="1"/>
        <p:sndAc>
          <p:stSnd>
            <p:snd r:embed="rId2" name="chimes.wav"/>
          </p:stSnd>
        </p:sndAc>
      </p:transition>
    </mc:Choice>
    <mc:Fallback xmlns="">
      <p:transition spd="slow" advTm="21535">
        <p:fade/>
        <p:sndAc>
          <p:stSnd>
            <p:snd r:embed="rId7" name="chimes.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5452E83-D41D-9B02-DC1E-F2352ECA6060}"/>
              </a:ext>
            </a:extLst>
          </p:cNvPr>
          <p:cNvSpPr/>
          <p:nvPr/>
        </p:nvSpPr>
        <p:spPr>
          <a:xfrm>
            <a:off x="643944" y="320918"/>
            <a:ext cx="10882648" cy="600904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smtClean="0"/>
              <a:t>- Di </a:t>
            </a:r>
            <a:r>
              <a:rPr lang="vi-VN" sz="4400" dirty="0"/>
              <a:t>tích lịch sử – văn hoá là thông điệp của các tiền nhân muốn gửi gắm cho thế hệ sau về ý thức xã hội, đời sống tinh thần, tâm linh và sức sáng tạo của họ. </a:t>
            </a:r>
          </a:p>
        </p:txBody>
      </p:sp>
    </p:spTree>
    <p:extLst>
      <p:ext uri="{BB962C8B-B14F-4D97-AF65-F5344CB8AC3E}">
        <p14:creationId xmlns:p14="http://schemas.microsoft.com/office/powerpoint/2010/main" val="4239160333"/>
      </p:ext>
    </p:extLst>
  </p:cSld>
  <p:clrMapOvr>
    <a:masterClrMapping/>
  </p:clrMapOvr>
  <mc:AlternateContent xmlns:mc="http://schemas.openxmlformats.org/markup-compatibility/2006" xmlns:p14="http://schemas.microsoft.com/office/powerpoint/2010/main">
    <mc:Choice Requires="p14">
      <p:transition spd="slow" p14:dur="1300" advTm="14614">
        <p14:pan dir="u"/>
        <p:sndAc>
          <p:stSnd>
            <p:snd r:embed="rId2" name="chimes.wav"/>
          </p:stSnd>
        </p:sndAc>
      </p:transition>
    </mc:Choice>
    <mc:Fallback xmlns="">
      <p:transition spd="slow" advTm="14614">
        <p:fade/>
        <p:sndAc>
          <p:stSnd>
            <p:snd r:embed="rId7" name="chimes.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5452E83-D41D-9B02-DC1E-F2352ECA6060}"/>
              </a:ext>
            </a:extLst>
          </p:cNvPr>
          <p:cNvSpPr/>
          <p:nvPr/>
        </p:nvSpPr>
        <p:spPr>
          <a:xfrm>
            <a:off x="643944" y="320918"/>
            <a:ext cx="10882648" cy="600904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smtClean="0"/>
              <a:t>- Đây </a:t>
            </a:r>
            <a:r>
              <a:rPr lang="vi-VN" sz="4400" dirty="0"/>
              <a:t>cũng là bằng chứng, là dấu ấn về truyền thống lịch sử, văn hoá; về trình độ phát triển trong quá khứ của một quốc gia, một dân tộc, một cộng đồng dân cư. Thông qua di tích, tìm thấy những giá trị lịch sử, văn hoá tinh thần của cha ông thuở trước, di tích chính là di sản.</a:t>
            </a:r>
          </a:p>
        </p:txBody>
      </p:sp>
    </p:spTree>
    <p:extLst>
      <p:ext uri="{BB962C8B-B14F-4D97-AF65-F5344CB8AC3E}">
        <p14:creationId xmlns:p14="http://schemas.microsoft.com/office/powerpoint/2010/main" val="3395825422"/>
      </p:ext>
    </p:extLst>
  </p:cSld>
  <p:clrMapOvr>
    <a:masterClrMapping/>
  </p:clrMapOvr>
  <mc:AlternateContent xmlns:mc="http://schemas.openxmlformats.org/markup-compatibility/2006" xmlns:p14="http://schemas.microsoft.com/office/powerpoint/2010/main">
    <mc:Choice Requires="p14">
      <p:transition spd="slow" p14:dur="2000" advTm="20563">
        <p14:ferris dir="l"/>
        <p:sndAc>
          <p:stSnd>
            <p:snd r:embed="rId2" name="chimes.wav"/>
          </p:stSnd>
        </p:sndAc>
      </p:transition>
    </mc:Choice>
    <mc:Fallback xmlns="">
      <p:transition spd="slow" advTm="20563">
        <p:fade/>
        <p:sndAc>
          <p:stSnd>
            <p:snd r:embed="rId7" name="chimes.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819" y="-386366"/>
            <a:ext cx="11590986" cy="7244366"/>
          </a:xfrm>
          <a:prstGeom prst="rect">
            <a:avLst/>
          </a:prstGeom>
        </p:spPr>
      </p:pic>
      <p:sp>
        <p:nvSpPr>
          <p:cNvPr id="6" name="Rectangle 5"/>
          <p:cNvSpPr/>
          <p:nvPr/>
        </p:nvSpPr>
        <p:spPr>
          <a:xfrm>
            <a:off x="1854557" y="2307344"/>
            <a:ext cx="9131122" cy="3046988"/>
          </a:xfrm>
          <a:prstGeom prst="rect">
            <a:avLst/>
          </a:prstGeom>
        </p:spPr>
        <p:txBody>
          <a:bodyPr wrap="square">
            <a:spAutoFit/>
          </a:bodyPr>
          <a:lstStyle/>
          <a:p>
            <a:pPr algn="ctr"/>
            <a:endParaRPr lang="vi-VN" sz="4800" b="1" dirty="0" smtClean="0">
              <a:solidFill>
                <a:srgbClr val="0070C0"/>
              </a:solidFill>
            </a:endParaRPr>
          </a:p>
          <a:p>
            <a:pPr algn="ctr"/>
            <a:r>
              <a:rPr lang="vi-VN" sz="4800" b="1" dirty="0" smtClean="0">
                <a:solidFill>
                  <a:srgbClr val="0070C0"/>
                </a:solidFill>
              </a:rPr>
              <a:t>Hoạt </a:t>
            </a:r>
            <a:r>
              <a:rPr lang="vi-VN" sz="4800" b="1" dirty="0">
                <a:solidFill>
                  <a:srgbClr val="0070C0"/>
                </a:solidFill>
              </a:rPr>
              <a:t>động </a:t>
            </a:r>
            <a:r>
              <a:rPr lang="vi-VN" sz="4800" b="1" dirty="0" smtClean="0">
                <a:solidFill>
                  <a:srgbClr val="0070C0"/>
                </a:solidFill>
              </a:rPr>
              <a:t>2: </a:t>
            </a:r>
            <a:endParaRPr lang="vi-VN" sz="4800" b="1" dirty="0">
              <a:solidFill>
                <a:srgbClr val="0070C0"/>
              </a:solidFill>
            </a:endParaRPr>
          </a:p>
          <a:p>
            <a:pPr algn="ctr"/>
            <a:r>
              <a:rPr lang="vi-VN" sz="4800" b="1" dirty="0">
                <a:solidFill>
                  <a:srgbClr val="CC00FF"/>
                </a:solidFill>
              </a:rPr>
              <a:t>Tìm hiểu di tích </a:t>
            </a:r>
            <a:endParaRPr lang="vi-VN" sz="4800" b="1" dirty="0" smtClean="0">
              <a:solidFill>
                <a:srgbClr val="CC00FF"/>
              </a:solidFill>
            </a:endParaRPr>
          </a:p>
          <a:p>
            <a:pPr algn="ctr"/>
            <a:r>
              <a:rPr lang="vi-VN" sz="4800" b="1" dirty="0" smtClean="0">
                <a:solidFill>
                  <a:srgbClr val="CC00FF"/>
                </a:solidFill>
              </a:rPr>
              <a:t>lịch </a:t>
            </a:r>
            <a:r>
              <a:rPr lang="vi-VN" sz="4800" b="1" dirty="0">
                <a:solidFill>
                  <a:srgbClr val="CC00FF"/>
                </a:solidFill>
              </a:rPr>
              <a:t>sử - văn hóa.</a:t>
            </a:r>
            <a:endParaRPr lang="vi-VN" sz="4800" dirty="0">
              <a:solidFill>
                <a:srgbClr val="CC00FF"/>
              </a:solidFill>
            </a:endParaRPr>
          </a:p>
        </p:txBody>
      </p:sp>
    </p:spTree>
    <p:extLst>
      <p:ext uri="{BB962C8B-B14F-4D97-AF65-F5344CB8AC3E}">
        <p14:creationId xmlns:p14="http://schemas.microsoft.com/office/powerpoint/2010/main" val="2126016695"/>
      </p:ext>
    </p:extLst>
  </p:cSld>
  <p:clrMapOvr>
    <a:masterClrMapping/>
  </p:clrMapOvr>
  <mc:AlternateContent xmlns:mc="http://schemas.openxmlformats.org/markup-compatibility/2006" xmlns:p14="http://schemas.microsoft.com/office/powerpoint/2010/main">
    <mc:Choice Requires="p14">
      <p:transition spd="slow" p14:dur="1600" advTm="13049">
        <p14:conveyor dir="l"/>
        <p:sndAc>
          <p:stSnd>
            <p:snd r:embed="rId2" name="chimes.wav"/>
          </p:stSnd>
        </p:sndAc>
      </p:transition>
    </mc:Choice>
    <mc:Fallback xmlns="">
      <p:transition spd="slow" advTm="13049">
        <p:fade/>
        <p:sndAc>
          <p:stSnd>
            <p:snd r:embed="rId8" name="chimes.wav"/>
          </p:stSnd>
        </p:sndAc>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54636"/>
            <a:ext cx="12192000" cy="952853"/>
          </a:xfrm>
          <a:solidFill>
            <a:schemeClr val="accent6">
              <a:lumMod val="20000"/>
              <a:lumOff val="80000"/>
            </a:schemeClr>
          </a:solidFill>
        </p:spPr>
        <p:txBody>
          <a:bodyPr>
            <a:normAutofit fontScale="90000"/>
          </a:bodyPr>
          <a:lstStyle/>
          <a:p>
            <a:pPr algn="ctr"/>
            <a:r>
              <a:rPr lang="vi-VN" b="1" dirty="0" smtClean="0">
                <a:solidFill>
                  <a:srgbClr val="CC00FF"/>
                </a:solidFill>
              </a:rPr>
              <a:t/>
            </a:r>
            <a:br>
              <a:rPr lang="vi-VN" b="1" dirty="0" smtClean="0">
                <a:solidFill>
                  <a:srgbClr val="CC00FF"/>
                </a:solidFill>
              </a:rPr>
            </a:br>
            <a:r>
              <a:rPr lang="vi-VN" sz="6000" b="1" dirty="0" smtClean="0">
                <a:solidFill>
                  <a:srgbClr val="CC00FF"/>
                </a:solidFill>
              </a:rPr>
              <a:t>Tìm </a:t>
            </a:r>
            <a:r>
              <a:rPr lang="vi-VN" sz="6000" b="1" dirty="0">
                <a:solidFill>
                  <a:srgbClr val="CC00FF"/>
                </a:solidFill>
              </a:rPr>
              <a:t>hiểu di tích </a:t>
            </a:r>
            <a:r>
              <a:rPr lang="vi-VN" sz="6000" b="1" dirty="0" smtClean="0">
                <a:solidFill>
                  <a:srgbClr val="CC00FF"/>
                </a:solidFill>
              </a:rPr>
              <a:t>lịch </a:t>
            </a:r>
            <a:r>
              <a:rPr lang="vi-VN" sz="6000" b="1" dirty="0">
                <a:solidFill>
                  <a:srgbClr val="CC00FF"/>
                </a:solidFill>
              </a:rPr>
              <a:t>sử - văn hóa.</a:t>
            </a:r>
            <a:r>
              <a:rPr lang="vi-VN" sz="6000" dirty="0">
                <a:solidFill>
                  <a:srgbClr val="CC00FF"/>
                </a:solidFill>
              </a:rPr>
              <a:t/>
            </a:r>
            <a:br>
              <a:rPr lang="vi-VN" sz="6000" dirty="0">
                <a:solidFill>
                  <a:srgbClr val="CC00FF"/>
                </a:solidFill>
              </a:rPr>
            </a:br>
            <a:endParaRPr lang="vi-VN" sz="6000" dirty="0"/>
          </a:p>
        </p:txBody>
      </p:sp>
      <p:sp>
        <p:nvSpPr>
          <p:cNvPr id="5" name="Rectangle: Rounded Corners 5">
            <a:extLst>
              <a:ext uri="{FF2B5EF4-FFF2-40B4-BE49-F238E27FC236}">
                <a16:creationId xmlns:a16="http://schemas.microsoft.com/office/drawing/2014/main" id="{55452E83-D41D-9B02-DC1E-F2352ECA6060}"/>
              </a:ext>
            </a:extLst>
          </p:cNvPr>
          <p:cNvSpPr/>
          <p:nvPr/>
        </p:nvSpPr>
        <p:spPr>
          <a:xfrm>
            <a:off x="823826" y="1814865"/>
            <a:ext cx="10882648" cy="400533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chemeClr val="bg1"/>
                </a:solidFill>
              </a:rPr>
              <a:t>Di tích lịch sử cùng với danh lam thắng cảnh, di vật, bảo vật, cổ vật quốc gia đều thuộc loại hình di sản văn hoá vật thể có giá trị lịch sử, văn hoá, khoa học. </a:t>
            </a:r>
          </a:p>
        </p:txBody>
      </p:sp>
    </p:spTree>
    <p:custDataLst>
      <p:tags r:id="rId1"/>
    </p:custDataLst>
    <p:extLst>
      <p:ext uri="{BB962C8B-B14F-4D97-AF65-F5344CB8AC3E}">
        <p14:creationId xmlns:p14="http://schemas.microsoft.com/office/powerpoint/2010/main" val="3958929314"/>
      </p:ext>
    </p:extLst>
  </p:cSld>
  <p:clrMapOvr>
    <a:masterClrMapping/>
  </p:clrMapOvr>
  <mc:AlternateContent xmlns:mc="http://schemas.openxmlformats.org/markup-compatibility/2006" xmlns:p14="http://schemas.microsoft.com/office/powerpoint/2010/main">
    <mc:Choice Requires="p14">
      <p:transition spd="slow" p14:dur="1600" advTm="13105">
        <p14:conveyor dir="l"/>
        <p:sndAc>
          <p:stSnd>
            <p:snd r:embed="rId3" name="chimes.wav"/>
          </p:stSnd>
        </p:sndAc>
      </p:transition>
    </mc:Choice>
    <mc:Fallback xmlns="">
      <p:transition spd="slow" advTm="13105">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2000" b="-12000"/>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8500703" y="2221679"/>
            <a:ext cx="3470146" cy="3483663"/>
            <a:chOff x="346460" y="1436293"/>
            <a:chExt cx="3060612" cy="2863649"/>
          </a:xfrm>
        </p:grpSpPr>
        <p:sp>
          <p:nvSpPr>
            <p:cNvPr id="24" name="Rectangle 23"/>
            <p:cNvSpPr/>
            <p:nvPr/>
          </p:nvSpPr>
          <p:spPr>
            <a:xfrm>
              <a:off x="346460" y="1436293"/>
              <a:ext cx="3060612" cy="2719633"/>
            </a:xfrm>
            <a:prstGeom prst="rect">
              <a:avLst/>
            </a:prstGeom>
            <a:solidFill>
              <a:schemeClr val="accent2">
                <a:lumMod val="60000"/>
                <a:lumOff val="40000"/>
              </a:schemeClr>
            </a:solidFill>
          </p:spPr>
          <p:style>
            <a:lnRef idx="2">
              <a:schemeClr val="lt1">
                <a:hueOff val="0"/>
                <a:satOff val="0"/>
                <a:lumOff val="0"/>
                <a:alphaOff val="0"/>
              </a:schemeClr>
            </a:lnRef>
            <a:fillRef idx="1">
              <a:schemeClr val="accent5">
                <a:tint val="50000"/>
                <a:hueOff val="-5387423"/>
                <a:satOff val="23188"/>
                <a:lumOff val="6269"/>
                <a:alphaOff val="0"/>
              </a:schemeClr>
            </a:fillRef>
            <a:effectRef idx="0">
              <a:schemeClr val="accent5">
                <a:tint val="50000"/>
                <a:hueOff val="-5387423"/>
                <a:satOff val="23188"/>
                <a:lumOff val="6269"/>
                <a:alphaOff val="0"/>
              </a:schemeClr>
            </a:effectRef>
            <a:fontRef idx="minor">
              <a:schemeClr val="lt1">
                <a:hueOff val="0"/>
                <a:satOff val="0"/>
                <a:lumOff val="0"/>
                <a:alphaOff val="0"/>
              </a:schemeClr>
            </a:fontRef>
          </p:style>
        </p:sp>
        <p:grpSp>
          <p:nvGrpSpPr>
            <p:cNvPr id="25" name="Group 24"/>
            <p:cNvGrpSpPr/>
            <p:nvPr/>
          </p:nvGrpSpPr>
          <p:grpSpPr>
            <a:xfrm>
              <a:off x="500079" y="1652317"/>
              <a:ext cx="2769645" cy="2647625"/>
              <a:chOff x="500079" y="1652317"/>
              <a:chExt cx="2769645" cy="2647625"/>
            </a:xfrm>
          </p:grpSpPr>
          <p:sp>
            <p:nvSpPr>
              <p:cNvPr id="26" name="Rectangle 25"/>
              <p:cNvSpPr/>
              <p:nvPr/>
            </p:nvSpPr>
            <p:spPr>
              <a:xfrm>
                <a:off x="500079" y="1652317"/>
                <a:ext cx="2769645" cy="2647625"/>
              </a:xfrm>
              <a:prstGeom prst="rect">
                <a:avLst/>
              </a:prstGeom>
              <a:solidFill>
                <a:schemeClr val="bg1"/>
              </a:solidFill>
            </p:spPr>
            <p:style>
              <a:lnRef idx="2">
                <a:schemeClr val="accent5">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txBody>
              <a:bodyPr/>
              <a:lstStyle/>
              <a:p>
                <a:endParaRPr lang="en-US" sz="2000" b="1">
                  <a:solidFill>
                    <a:srgbClr val="002060"/>
                  </a:solidFill>
                  <a:latin typeface="Times New Roman" pitchFamily="18" charset="0"/>
                  <a:cs typeface="Times New Roman" pitchFamily="18" charset="0"/>
                </a:endParaRPr>
              </a:p>
            </p:txBody>
          </p:sp>
          <p:sp>
            <p:nvSpPr>
              <p:cNvPr id="27" name="Rectangle 26"/>
              <p:cNvSpPr/>
              <p:nvPr/>
            </p:nvSpPr>
            <p:spPr>
              <a:xfrm>
                <a:off x="535353" y="1729730"/>
                <a:ext cx="2622290" cy="419835"/>
              </a:xfrm>
              <a:prstGeom prst="rect">
                <a:avLst/>
              </a:prstGeom>
            </p:spPr>
            <p:txBody>
              <a:bodyPr wrap="square">
                <a:spAutoFit/>
              </a:bodyPr>
              <a:lstStyle/>
              <a:p>
                <a:pPr algn="just">
                  <a:lnSpc>
                    <a:spcPct val="150000"/>
                  </a:lnSpc>
                </a:pPr>
                <a:endParaRPr lang="en-US" sz="2000" b="1">
                  <a:solidFill>
                    <a:srgbClr val="002060"/>
                  </a:solidFill>
                  <a:latin typeface="Times New Roman" pitchFamily="18" charset="0"/>
                  <a:cs typeface="Times New Roman" pitchFamily="18" charset="0"/>
                </a:endParaRPr>
              </a:p>
            </p:txBody>
          </p:sp>
        </p:grpSp>
      </p:grpSp>
      <p:grpSp>
        <p:nvGrpSpPr>
          <p:cNvPr id="30" name="Group 29"/>
          <p:cNvGrpSpPr/>
          <p:nvPr/>
        </p:nvGrpSpPr>
        <p:grpSpPr>
          <a:xfrm>
            <a:off x="592679" y="2221680"/>
            <a:ext cx="3439895" cy="3483662"/>
            <a:chOff x="373140" y="1436293"/>
            <a:chExt cx="3033931" cy="2863649"/>
          </a:xfrm>
        </p:grpSpPr>
        <p:sp>
          <p:nvSpPr>
            <p:cNvPr id="31" name="Rectangle 30"/>
            <p:cNvSpPr/>
            <p:nvPr/>
          </p:nvSpPr>
          <p:spPr>
            <a:xfrm>
              <a:off x="373140" y="1436293"/>
              <a:ext cx="3033931" cy="2719633"/>
            </a:xfrm>
            <a:prstGeom prst="rect">
              <a:avLst/>
            </a:prstGeom>
            <a:solidFill>
              <a:schemeClr val="accent1">
                <a:lumMod val="60000"/>
                <a:lumOff val="40000"/>
              </a:schemeClr>
            </a:solidFill>
          </p:spPr>
          <p:style>
            <a:lnRef idx="2">
              <a:schemeClr val="lt1">
                <a:hueOff val="0"/>
                <a:satOff val="0"/>
                <a:lumOff val="0"/>
                <a:alphaOff val="0"/>
              </a:schemeClr>
            </a:lnRef>
            <a:fillRef idx="1">
              <a:schemeClr val="accent5">
                <a:tint val="50000"/>
                <a:hueOff val="-5387423"/>
                <a:satOff val="23188"/>
                <a:lumOff val="6269"/>
                <a:alphaOff val="0"/>
              </a:schemeClr>
            </a:fillRef>
            <a:effectRef idx="0">
              <a:schemeClr val="accent5">
                <a:tint val="50000"/>
                <a:hueOff val="-5387423"/>
                <a:satOff val="23188"/>
                <a:lumOff val="6269"/>
                <a:alphaOff val="0"/>
              </a:schemeClr>
            </a:effectRef>
            <a:fontRef idx="minor">
              <a:schemeClr val="lt1">
                <a:hueOff val="0"/>
                <a:satOff val="0"/>
                <a:lumOff val="0"/>
                <a:alphaOff val="0"/>
              </a:schemeClr>
            </a:fontRef>
          </p:style>
        </p:sp>
        <p:grpSp>
          <p:nvGrpSpPr>
            <p:cNvPr id="32" name="Group 31"/>
            <p:cNvGrpSpPr/>
            <p:nvPr/>
          </p:nvGrpSpPr>
          <p:grpSpPr>
            <a:xfrm>
              <a:off x="500079" y="1652317"/>
              <a:ext cx="2769645" cy="2647625"/>
              <a:chOff x="500079" y="1652317"/>
              <a:chExt cx="2769645" cy="2647625"/>
            </a:xfrm>
          </p:grpSpPr>
          <p:sp>
            <p:nvSpPr>
              <p:cNvPr id="33" name="Rectangle 32"/>
              <p:cNvSpPr/>
              <p:nvPr/>
            </p:nvSpPr>
            <p:spPr>
              <a:xfrm>
                <a:off x="500079" y="1652317"/>
                <a:ext cx="2769645" cy="2647625"/>
              </a:xfrm>
              <a:prstGeom prst="rect">
                <a:avLst/>
              </a:prstGeom>
              <a:solidFill>
                <a:schemeClr val="bg1"/>
              </a:solidFill>
            </p:spPr>
            <p:style>
              <a:lnRef idx="2">
                <a:schemeClr val="accent5">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txBody>
              <a:bodyPr/>
              <a:lstStyle/>
              <a:p>
                <a:endParaRPr lang="en-US" sz="2000" b="1">
                  <a:solidFill>
                    <a:srgbClr val="002060"/>
                  </a:solidFill>
                  <a:latin typeface="Times New Roman" pitchFamily="18" charset="0"/>
                  <a:cs typeface="Times New Roman" pitchFamily="18" charset="0"/>
                </a:endParaRPr>
              </a:p>
            </p:txBody>
          </p:sp>
          <p:sp>
            <p:nvSpPr>
              <p:cNvPr id="34" name="Rectangle 33"/>
              <p:cNvSpPr/>
              <p:nvPr/>
            </p:nvSpPr>
            <p:spPr>
              <a:xfrm>
                <a:off x="535353" y="1729730"/>
                <a:ext cx="2622290" cy="419835"/>
              </a:xfrm>
              <a:prstGeom prst="rect">
                <a:avLst/>
              </a:prstGeom>
            </p:spPr>
            <p:txBody>
              <a:bodyPr wrap="square">
                <a:spAutoFit/>
              </a:bodyPr>
              <a:lstStyle/>
              <a:p>
                <a:pPr algn="just">
                  <a:lnSpc>
                    <a:spcPct val="150000"/>
                  </a:lnSpc>
                </a:pPr>
                <a:endParaRPr lang="en-US" sz="2000" b="1">
                  <a:solidFill>
                    <a:srgbClr val="002060"/>
                  </a:solidFill>
                  <a:latin typeface="Times New Roman" pitchFamily="18" charset="0"/>
                  <a:cs typeface="Times New Roman" pitchFamily="18" charset="0"/>
                </a:endParaRPr>
              </a:p>
            </p:txBody>
          </p:sp>
        </p:grpSp>
      </p:grpSp>
      <p:sp>
        <p:nvSpPr>
          <p:cNvPr id="35" name="Rectangle 34"/>
          <p:cNvSpPr/>
          <p:nvPr/>
        </p:nvSpPr>
        <p:spPr>
          <a:xfrm>
            <a:off x="1028471" y="2499943"/>
            <a:ext cx="2590353" cy="3046988"/>
          </a:xfrm>
          <a:prstGeom prst="rect">
            <a:avLst/>
          </a:prstGeom>
        </p:spPr>
        <p:txBody>
          <a:bodyPr wrap="square">
            <a:spAutoFit/>
          </a:bodyPr>
          <a:lstStyle/>
          <a:p>
            <a:pPr algn="ctr"/>
            <a:r>
              <a:rPr lang="vi-VN" sz="3200" b="1" dirty="0">
                <a:solidFill>
                  <a:srgbClr val="FF0000"/>
                </a:solidFill>
                <a:latin typeface="+mj-lt"/>
              </a:rPr>
              <a:t>D</a:t>
            </a:r>
            <a:r>
              <a:rPr lang="vi-VN" sz="3200" b="1" dirty="0" smtClean="0">
                <a:solidFill>
                  <a:srgbClr val="FF0000"/>
                </a:solidFill>
                <a:latin typeface="+mj-lt"/>
              </a:rPr>
              <a:t>i </a:t>
            </a:r>
            <a:r>
              <a:rPr lang="vi-VN" sz="3200" b="1" dirty="0">
                <a:solidFill>
                  <a:srgbClr val="FF0000"/>
                </a:solidFill>
                <a:latin typeface="+mj-lt"/>
              </a:rPr>
              <a:t>tích lịch sử (di tích lưu niệm sự kiện, di tích lưu niệm danh nhân</a:t>
            </a:r>
            <a:r>
              <a:rPr lang="vi-VN" sz="3200" b="1" dirty="0" smtClean="0">
                <a:solidFill>
                  <a:srgbClr val="FF0000"/>
                </a:solidFill>
                <a:latin typeface="+mj-lt"/>
              </a:rPr>
              <a:t>) </a:t>
            </a:r>
            <a:endParaRPr lang="en-US" sz="3200" b="1" i="1" dirty="0">
              <a:solidFill>
                <a:srgbClr val="FF0000"/>
              </a:solidFill>
              <a:latin typeface="+mj-lt"/>
              <a:cs typeface="Times New Roman" pitchFamily="18" charset="0"/>
            </a:endParaRPr>
          </a:p>
        </p:txBody>
      </p:sp>
      <p:sp>
        <p:nvSpPr>
          <p:cNvPr id="36" name="Rounded Rectangle 35"/>
          <p:cNvSpPr/>
          <p:nvPr/>
        </p:nvSpPr>
        <p:spPr>
          <a:xfrm>
            <a:off x="736603" y="1538465"/>
            <a:ext cx="3010204" cy="82234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err="1" smtClean="0">
                <a:solidFill>
                  <a:srgbClr val="FF0000"/>
                </a:solidFill>
                <a:latin typeface="Times New Roman" pitchFamily="18" charset="0"/>
                <a:cs typeface="Times New Roman" pitchFamily="18" charset="0"/>
              </a:rPr>
              <a:t>Loại</a:t>
            </a:r>
            <a:r>
              <a:rPr lang="en-US" sz="3400" b="1" dirty="0" smtClean="0">
                <a:solidFill>
                  <a:srgbClr val="FF0000"/>
                </a:solidFill>
                <a:latin typeface="Times New Roman" pitchFamily="18" charset="0"/>
                <a:cs typeface="Times New Roman" pitchFamily="18" charset="0"/>
              </a:rPr>
              <a:t> 1</a:t>
            </a:r>
            <a:endParaRPr lang="en-US" sz="3400" b="1" dirty="0">
              <a:solidFill>
                <a:srgbClr val="FF0000"/>
              </a:solidFill>
              <a:latin typeface="Times New Roman" pitchFamily="18" charset="0"/>
              <a:cs typeface="Times New Roman" pitchFamily="18" charset="0"/>
            </a:endParaRPr>
          </a:p>
        </p:txBody>
      </p:sp>
      <p:pic>
        <p:nvPicPr>
          <p:cNvPr id="21" name="Picture 3" descr="C:\Users\DELL\Desktop\PHONG GVG(được phát hành)\data\img9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3554" y="-421660"/>
            <a:ext cx="7776232" cy="20987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37726" y="649911"/>
            <a:ext cx="5497018" cy="707886"/>
          </a:xfrm>
          <a:prstGeom prst="rect">
            <a:avLst/>
          </a:prstGeom>
          <a:noFill/>
        </p:spPr>
        <p:txBody>
          <a:bodyPr wrap="none" rtlCol="0">
            <a:spAutoFit/>
          </a:bodyPr>
          <a:lstStyle/>
          <a:p>
            <a:r>
              <a:rPr lang="vi-VN" sz="4000" b="1" dirty="0">
                <a:solidFill>
                  <a:srgbClr val="FF0000"/>
                </a:solidFill>
                <a:latin typeface="+mj-lt"/>
              </a:rPr>
              <a:t>D</a:t>
            </a:r>
            <a:r>
              <a:rPr lang="vi-VN" sz="4000" b="1" dirty="0" smtClean="0">
                <a:solidFill>
                  <a:srgbClr val="FF0000"/>
                </a:solidFill>
                <a:latin typeface="+mj-lt"/>
              </a:rPr>
              <a:t>i </a:t>
            </a:r>
            <a:r>
              <a:rPr lang="vi-VN" sz="4000" b="1" dirty="0">
                <a:solidFill>
                  <a:srgbClr val="FF0000"/>
                </a:solidFill>
                <a:latin typeface="+mj-lt"/>
              </a:rPr>
              <a:t>tích lịch sử - văn hoá </a:t>
            </a:r>
            <a:endParaRPr lang="en-US" b="1" dirty="0">
              <a:solidFill>
                <a:srgbClr val="FF0000"/>
              </a:solidFill>
              <a:latin typeface="+mj-lt"/>
            </a:endParaRPr>
          </a:p>
        </p:txBody>
      </p:sp>
      <p:pic>
        <p:nvPicPr>
          <p:cNvPr id="2" name="S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14400" y="345742"/>
            <a:ext cx="609600" cy="609600"/>
          </a:xfrm>
          <a:prstGeom prst="rect">
            <a:avLst/>
          </a:prstGeom>
        </p:spPr>
      </p:pic>
      <p:sp>
        <p:nvSpPr>
          <p:cNvPr id="22" name="Rounded Rectangle 21"/>
          <p:cNvSpPr/>
          <p:nvPr/>
        </p:nvSpPr>
        <p:spPr>
          <a:xfrm>
            <a:off x="8691314" y="1537016"/>
            <a:ext cx="3010204" cy="82234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err="1" smtClean="0">
                <a:solidFill>
                  <a:srgbClr val="FF0000"/>
                </a:solidFill>
                <a:latin typeface="Times New Roman" pitchFamily="18" charset="0"/>
                <a:cs typeface="Times New Roman" pitchFamily="18" charset="0"/>
              </a:rPr>
              <a:t>Loại</a:t>
            </a:r>
            <a:r>
              <a:rPr lang="en-US" sz="3400" b="1" dirty="0" smtClean="0">
                <a:solidFill>
                  <a:srgbClr val="FF0000"/>
                </a:solidFill>
                <a:latin typeface="Times New Roman" pitchFamily="18" charset="0"/>
                <a:cs typeface="Times New Roman" pitchFamily="18" charset="0"/>
              </a:rPr>
              <a:t> 3</a:t>
            </a:r>
            <a:endParaRPr lang="en-US" sz="3400" b="1" dirty="0">
              <a:solidFill>
                <a:srgbClr val="FF0000"/>
              </a:solidFill>
              <a:latin typeface="Times New Roman" pitchFamily="18" charset="0"/>
              <a:cs typeface="Times New Roman" pitchFamily="18" charset="0"/>
            </a:endParaRPr>
          </a:p>
        </p:txBody>
      </p:sp>
      <p:grpSp>
        <p:nvGrpSpPr>
          <p:cNvPr id="29" name="Group 28"/>
          <p:cNvGrpSpPr/>
          <p:nvPr/>
        </p:nvGrpSpPr>
        <p:grpSpPr>
          <a:xfrm>
            <a:off x="3658818" y="2219268"/>
            <a:ext cx="4280190" cy="3486074"/>
            <a:chOff x="535353" y="1218695"/>
            <a:chExt cx="3775057" cy="2865223"/>
          </a:xfrm>
        </p:grpSpPr>
        <p:sp>
          <p:nvSpPr>
            <p:cNvPr id="37" name="Rectangle 36"/>
            <p:cNvSpPr/>
            <p:nvPr/>
          </p:nvSpPr>
          <p:spPr>
            <a:xfrm>
              <a:off x="1276479" y="1218695"/>
              <a:ext cx="3033931" cy="2719633"/>
            </a:xfrm>
            <a:prstGeom prst="rect">
              <a:avLst/>
            </a:prstGeom>
            <a:solidFill>
              <a:srgbClr val="CCFF99"/>
            </a:solidFill>
          </p:spPr>
          <p:style>
            <a:lnRef idx="2">
              <a:schemeClr val="lt1">
                <a:hueOff val="0"/>
                <a:satOff val="0"/>
                <a:lumOff val="0"/>
                <a:alphaOff val="0"/>
              </a:schemeClr>
            </a:lnRef>
            <a:fillRef idx="1">
              <a:schemeClr val="accent5">
                <a:tint val="50000"/>
                <a:hueOff val="-5387423"/>
                <a:satOff val="23188"/>
                <a:lumOff val="6269"/>
                <a:alphaOff val="0"/>
              </a:schemeClr>
            </a:fillRef>
            <a:effectRef idx="0">
              <a:schemeClr val="accent5">
                <a:tint val="50000"/>
                <a:hueOff val="-5387423"/>
                <a:satOff val="23188"/>
                <a:lumOff val="6269"/>
                <a:alphaOff val="0"/>
              </a:schemeClr>
            </a:effectRef>
            <a:fontRef idx="minor">
              <a:schemeClr val="lt1">
                <a:hueOff val="0"/>
                <a:satOff val="0"/>
                <a:lumOff val="0"/>
                <a:alphaOff val="0"/>
              </a:schemeClr>
            </a:fontRef>
          </p:style>
        </p:sp>
        <p:grpSp>
          <p:nvGrpSpPr>
            <p:cNvPr id="39" name="Group 38"/>
            <p:cNvGrpSpPr/>
            <p:nvPr/>
          </p:nvGrpSpPr>
          <p:grpSpPr>
            <a:xfrm>
              <a:off x="535353" y="1436293"/>
              <a:ext cx="3656986" cy="2647625"/>
              <a:chOff x="535353" y="1436293"/>
              <a:chExt cx="3656986" cy="2647625"/>
            </a:xfrm>
          </p:grpSpPr>
          <p:sp>
            <p:nvSpPr>
              <p:cNvPr id="40" name="Rectangle 39"/>
              <p:cNvSpPr/>
              <p:nvPr/>
            </p:nvSpPr>
            <p:spPr>
              <a:xfrm>
                <a:off x="1422694" y="1436293"/>
                <a:ext cx="2769645" cy="2647625"/>
              </a:xfrm>
              <a:prstGeom prst="rect">
                <a:avLst/>
              </a:prstGeom>
              <a:solidFill>
                <a:schemeClr val="bg1"/>
              </a:solidFill>
            </p:spPr>
            <p:style>
              <a:lnRef idx="2">
                <a:schemeClr val="accent5">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txBody>
              <a:bodyPr/>
              <a:lstStyle/>
              <a:p>
                <a:endParaRPr lang="en-US" sz="2000" b="1">
                  <a:solidFill>
                    <a:srgbClr val="002060"/>
                  </a:solidFill>
                  <a:latin typeface="Times New Roman" pitchFamily="18" charset="0"/>
                  <a:cs typeface="Times New Roman" pitchFamily="18" charset="0"/>
                </a:endParaRPr>
              </a:p>
            </p:txBody>
          </p:sp>
          <p:sp>
            <p:nvSpPr>
              <p:cNvPr id="41" name="Rectangle 40"/>
              <p:cNvSpPr/>
              <p:nvPr/>
            </p:nvSpPr>
            <p:spPr>
              <a:xfrm>
                <a:off x="535353" y="1729730"/>
                <a:ext cx="2622290" cy="419835"/>
              </a:xfrm>
              <a:prstGeom prst="rect">
                <a:avLst/>
              </a:prstGeom>
            </p:spPr>
            <p:txBody>
              <a:bodyPr wrap="square">
                <a:spAutoFit/>
              </a:bodyPr>
              <a:lstStyle/>
              <a:p>
                <a:pPr algn="just">
                  <a:lnSpc>
                    <a:spcPct val="150000"/>
                  </a:lnSpc>
                </a:pPr>
                <a:endParaRPr lang="en-US" sz="2000" b="1">
                  <a:solidFill>
                    <a:srgbClr val="002060"/>
                  </a:solidFill>
                  <a:latin typeface="Times New Roman" pitchFamily="18" charset="0"/>
                  <a:cs typeface="Times New Roman" pitchFamily="18" charset="0"/>
                </a:endParaRPr>
              </a:p>
            </p:txBody>
          </p:sp>
        </p:grpSp>
      </p:grpSp>
      <p:sp>
        <p:nvSpPr>
          <p:cNvPr id="20" name="Rounded Rectangle 19"/>
          <p:cNvSpPr/>
          <p:nvPr/>
        </p:nvSpPr>
        <p:spPr>
          <a:xfrm>
            <a:off x="4675713" y="1546292"/>
            <a:ext cx="3010204" cy="82234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err="1" smtClean="0">
                <a:solidFill>
                  <a:srgbClr val="FF0000"/>
                </a:solidFill>
                <a:latin typeface="Times New Roman" pitchFamily="18" charset="0"/>
                <a:cs typeface="Times New Roman" pitchFamily="18" charset="0"/>
              </a:rPr>
              <a:t>Loại</a:t>
            </a:r>
            <a:r>
              <a:rPr lang="en-US" sz="3400" b="1" dirty="0" smtClean="0">
                <a:solidFill>
                  <a:srgbClr val="FF0000"/>
                </a:solidFill>
                <a:latin typeface="Times New Roman" pitchFamily="18" charset="0"/>
                <a:cs typeface="Times New Roman" pitchFamily="18" charset="0"/>
              </a:rPr>
              <a:t> 2</a:t>
            </a:r>
            <a:endParaRPr lang="en-US" sz="3400" b="1" dirty="0">
              <a:solidFill>
                <a:srgbClr val="FF0000"/>
              </a:solidFill>
              <a:latin typeface="Times New Roman" pitchFamily="18" charset="0"/>
              <a:cs typeface="Times New Roman" pitchFamily="18" charset="0"/>
            </a:endParaRPr>
          </a:p>
        </p:txBody>
      </p:sp>
      <p:sp>
        <p:nvSpPr>
          <p:cNvPr id="3" name="Rectangle 2"/>
          <p:cNvSpPr/>
          <p:nvPr/>
        </p:nvSpPr>
        <p:spPr>
          <a:xfrm>
            <a:off x="5071934" y="2649139"/>
            <a:ext cx="2294252" cy="1569660"/>
          </a:xfrm>
          <a:prstGeom prst="rect">
            <a:avLst/>
          </a:prstGeom>
        </p:spPr>
        <p:txBody>
          <a:bodyPr wrap="square">
            <a:spAutoFit/>
          </a:bodyPr>
          <a:lstStyle/>
          <a:p>
            <a:pPr algn="ctr"/>
            <a:r>
              <a:rPr lang="vi-VN" sz="3200" b="1" dirty="0" smtClean="0">
                <a:solidFill>
                  <a:srgbClr val="FF0000"/>
                </a:solidFill>
                <a:latin typeface="Times New Roman" panose="02020603050405020304" pitchFamily="18" charset="0"/>
                <a:ea typeface="Times New Roman" panose="02020603050405020304" pitchFamily="18" charset="0"/>
              </a:rPr>
              <a:t>Di </a:t>
            </a:r>
            <a:r>
              <a:rPr lang="vi-VN" sz="3200" b="1" dirty="0">
                <a:solidFill>
                  <a:srgbClr val="FF0000"/>
                </a:solidFill>
                <a:latin typeface="Times New Roman" panose="02020603050405020304" pitchFamily="18" charset="0"/>
                <a:ea typeface="Times New Roman" panose="02020603050405020304" pitchFamily="18" charset="0"/>
              </a:rPr>
              <a:t>tích kiến trúc nghệ </a:t>
            </a:r>
            <a:r>
              <a:rPr lang="vi-VN" sz="3200" b="1" dirty="0" smtClean="0">
                <a:solidFill>
                  <a:srgbClr val="FF0000"/>
                </a:solidFill>
                <a:latin typeface="Times New Roman" panose="02020603050405020304" pitchFamily="18" charset="0"/>
                <a:ea typeface="Times New Roman" panose="02020603050405020304" pitchFamily="18" charset="0"/>
              </a:rPr>
              <a:t>thuật </a:t>
            </a:r>
            <a:endParaRPr lang="vi-VN" sz="3200" b="1" dirty="0">
              <a:solidFill>
                <a:srgbClr val="FF0000"/>
              </a:solidFill>
            </a:endParaRPr>
          </a:p>
        </p:txBody>
      </p:sp>
      <p:sp>
        <p:nvSpPr>
          <p:cNvPr id="42" name="Rectangle 41"/>
          <p:cNvSpPr/>
          <p:nvPr/>
        </p:nvSpPr>
        <p:spPr>
          <a:xfrm>
            <a:off x="9043479" y="2624981"/>
            <a:ext cx="2294252" cy="1077218"/>
          </a:xfrm>
          <a:prstGeom prst="rect">
            <a:avLst/>
          </a:prstGeom>
        </p:spPr>
        <p:txBody>
          <a:bodyPr wrap="square">
            <a:spAutoFit/>
          </a:bodyPr>
          <a:lstStyle/>
          <a:p>
            <a:pPr algn="ctr"/>
            <a:r>
              <a:rPr lang="vi-VN" sz="3200" b="1" dirty="0" smtClean="0">
                <a:solidFill>
                  <a:srgbClr val="FF0000"/>
                </a:solidFill>
                <a:latin typeface="Times New Roman" panose="02020603050405020304" pitchFamily="18" charset="0"/>
                <a:ea typeface="Times New Roman" panose="02020603050405020304" pitchFamily="18" charset="0"/>
              </a:rPr>
              <a:t>Di </a:t>
            </a:r>
            <a:r>
              <a:rPr lang="vi-VN" sz="3200" b="1" dirty="0">
                <a:solidFill>
                  <a:srgbClr val="FF0000"/>
                </a:solidFill>
                <a:latin typeface="Times New Roman" panose="02020603050405020304" pitchFamily="18" charset="0"/>
                <a:ea typeface="Times New Roman" panose="02020603050405020304" pitchFamily="18" charset="0"/>
              </a:rPr>
              <a:t>tích </a:t>
            </a:r>
            <a:r>
              <a:rPr lang="vi-VN" sz="3200" b="1" dirty="0" smtClean="0">
                <a:solidFill>
                  <a:srgbClr val="FF0000"/>
                </a:solidFill>
                <a:latin typeface="Times New Roman" panose="02020603050405020304" pitchFamily="18" charset="0"/>
                <a:ea typeface="Times New Roman" panose="02020603050405020304" pitchFamily="18" charset="0"/>
              </a:rPr>
              <a:t>khảo cổ</a:t>
            </a:r>
            <a:endParaRPr lang="vi-VN" sz="3200" b="1" dirty="0">
              <a:solidFill>
                <a:srgbClr val="FF0000"/>
              </a:solidFill>
            </a:endParaRPr>
          </a:p>
        </p:txBody>
      </p:sp>
    </p:spTree>
    <p:custDataLst>
      <p:tags r:id="rId1"/>
    </p:custDataLst>
    <p:extLst>
      <p:ext uri="{BB962C8B-B14F-4D97-AF65-F5344CB8AC3E}">
        <p14:creationId xmlns:p14="http://schemas.microsoft.com/office/powerpoint/2010/main" val="2956677239"/>
      </p:ext>
    </p:extLst>
  </p:cSld>
  <p:clrMapOvr>
    <a:masterClrMapping/>
  </p:clrMapOvr>
  <mc:AlternateContent xmlns:mc="http://schemas.openxmlformats.org/markup-compatibility/2006" xmlns:p14="http://schemas.microsoft.com/office/powerpoint/2010/main">
    <mc:Choice Requires="p14">
      <p:transition spd="slow" p14:dur="1600" advTm="23528">
        <p14:prism isContent="1" isInverted="1"/>
        <p:sndAc>
          <p:stSnd>
            <p:snd r:embed="rId6" name="chimes.wav"/>
          </p:stSnd>
        </p:sndAc>
      </p:transition>
    </mc:Choice>
    <mc:Fallback xmlns="">
      <p:transition spd="slow" advTm="23528">
        <p:fade/>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down)">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in)">
                                      <p:cBhvr>
                                        <p:cTn id="40" dur="20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bldLst>
      <p:bldP spid="35" grpId="0"/>
      <p:bldP spid="36" grpId="0" animBg="1"/>
      <p:bldP spid="4" grpId="0"/>
      <p:bldP spid="22" grpId="0" animBg="1"/>
      <p:bldP spid="20" grpId="0" animBg="1"/>
      <p:bldP spid="3"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2000" b="-12000"/>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8500703" y="2221679"/>
            <a:ext cx="3470146" cy="4205625"/>
            <a:chOff x="346460" y="1436293"/>
            <a:chExt cx="3060612" cy="2863649"/>
          </a:xfrm>
        </p:grpSpPr>
        <p:sp>
          <p:nvSpPr>
            <p:cNvPr id="24" name="Rectangle 23"/>
            <p:cNvSpPr/>
            <p:nvPr/>
          </p:nvSpPr>
          <p:spPr>
            <a:xfrm>
              <a:off x="346460" y="1436293"/>
              <a:ext cx="3060612" cy="2719633"/>
            </a:xfrm>
            <a:prstGeom prst="rect">
              <a:avLst/>
            </a:prstGeom>
            <a:solidFill>
              <a:schemeClr val="accent2">
                <a:lumMod val="60000"/>
                <a:lumOff val="40000"/>
              </a:schemeClr>
            </a:solidFill>
          </p:spPr>
          <p:style>
            <a:lnRef idx="2">
              <a:schemeClr val="lt1">
                <a:hueOff val="0"/>
                <a:satOff val="0"/>
                <a:lumOff val="0"/>
                <a:alphaOff val="0"/>
              </a:schemeClr>
            </a:lnRef>
            <a:fillRef idx="1">
              <a:schemeClr val="accent5">
                <a:tint val="50000"/>
                <a:hueOff val="-5387423"/>
                <a:satOff val="23188"/>
                <a:lumOff val="6269"/>
                <a:alphaOff val="0"/>
              </a:schemeClr>
            </a:fillRef>
            <a:effectRef idx="0">
              <a:schemeClr val="accent5">
                <a:tint val="50000"/>
                <a:hueOff val="-5387423"/>
                <a:satOff val="23188"/>
                <a:lumOff val="6269"/>
                <a:alphaOff val="0"/>
              </a:schemeClr>
            </a:effectRef>
            <a:fontRef idx="minor">
              <a:schemeClr val="lt1">
                <a:hueOff val="0"/>
                <a:satOff val="0"/>
                <a:lumOff val="0"/>
                <a:alphaOff val="0"/>
              </a:schemeClr>
            </a:fontRef>
          </p:style>
        </p:sp>
        <p:grpSp>
          <p:nvGrpSpPr>
            <p:cNvPr id="25" name="Group 24"/>
            <p:cNvGrpSpPr/>
            <p:nvPr/>
          </p:nvGrpSpPr>
          <p:grpSpPr>
            <a:xfrm>
              <a:off x="500079" y="1652317"/>
              <a:ext cx="2769645" cy="2647625"/>
              <a:chOff x="500079" y="1652317"/>
              <a:chExt cx="2769645" cy="2647625"/>
            </a:xfrm>
          </p:grpSpPr>
          <p:sp>
            <p:nvSpPr>
              <p:cNvPr id="26" name="Rectangle 25"/>
              <p:cNvSpPr/>
              <p:nvPr/>
            </p:nvSpPr>
            <p:spPr>
              <a:xfrm>
                <a:off x="500079" y="1652317"/>
                <a:ext cx="2769645" cy="2647625"/>
              </a:xfrm>
              <a:prstGeom prst="rect">
                <a:avLst/>
              </a:prstGeom>
              <a:solidFill>
                <a:schemeClr val="bg1"/>
              </a:solidFill>
            </p:spPr>
            <p:style>
              <a:lnRef idx="2">
                <a:schemeClr val="accent5">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txBody>
              <a:bodyPr/>
              <a:lstStyle/>
              <a:p>
                <a:endParaRPr lang="en-US" sz="2000" b="1">
                  <a:solidFill>
                    <a:srgbClr val="002060"/>
                  </a:solidFill>
                  <a:latin typeface="Times New Roman" pitchFamily="18" charset="0"/>
                  <a:cs typeface="Times New Roman" pitchFamily="18" charset="0"/>
                </a:endParaRPr>
              </a:p>
            </p:txBody>
          </p:sp>
          <p:sp>
            <p:nvSpPr>
              <p:cNvPr id="27" name="Rectangle 26"/>
              <p:cNvSpPr/>
              <p:nvPr/>
            </p:nvSpPr>
            <p:spPr>
              <a:xfrm>
                <a:off x="535353" y="1729730"/>
                <a:ext cx="2622290" cy="419835"/>
              </a:xfrm>
              <a:prstGeom prst="rect">
                <a:avLst/>
              </a:prstGeom>
            </p:spPr>
            <p:txBody>
              <a:bodyPr wrap="square">
                <a:spAutoFit/>
              </a:bodyPr>
              <a:lstStyle/>
              <a:p>
                <a:pPr algn="just">
                  <a:lnSpc>
                    <a:spcPct val="150000"/>
                  </a:lnSpc>
                </a:pPr>
                <a:endParaRPr lang="en-US" sz="2000" b="1">
                  <a:solidFill>
                    <a:srgbClr val="002060"/>
                  </a:solidFill>
                  <a:latin typeface="Times New Roman" pitchFamily="18" charset="0"/>
                  <a:cs typeface="Times New Roman" pitchFamily="18" charset="0"/>
                </a:endParaRPr>
              </a:p>
            </p:txBody>
          </p:sp>
        </p:grpSp>
      </p:grpSp>
      <p:grpSp>
        <p:nvGrpSpPr>
          <p:cNvPr id="30" name="Group 29"/>
          <p:cNvGrpSpPr/>
          <p:nvPr/>
        </p:nvGrpSpPr>
        <p:grpSpPr>
          <a:xfrm>
            <a:off x="592679" y="2221680"/>
            <a:ext cx="3439895" cy="4205624"/>
            <a:chOff x="373140" y="1436293"/>
            <a:chExt cx="3033931" cy="2863649"/>
          </a:xfrm>
        </p:grpSpPr>
        <p:sp>
          <p:nvSpPr>
            <p:cNvPr id="31" name="Rectangle 30"/>
            <p:cNvSpPr/>
            <p:nvPr/>
          </p:nvSpPr>
          <p:spPr>
            <a:xfrm>
              <a:off x="373140" y="1436293"/>
              <a:ext cx="3033931" cy="2719633"/>
            </a:xfrm>
            <a:prstGeom prst="rect">
              <a:avLst/>
            </a:prstGeom>
            <a:solidFill>
              <a:schemeClr val="accent1">
                <a:lumMod val="60000"/>
                <a:lumOff val="40000"/>
              </a:schemeClr>
            </a:solidFill>
          </p:spPr>
          <p:style>
            <a:lnRef idx="2">
              <a:schemeClr val="lt1">
                <a:hueOff val="0"/>
                <a:satOff val="0"/>
                <a:lumOff val="0"/>
                <a:alphaOff val="0"/>
              </a:schemeClr>
            </a:lnRef>
            <a:fillRef idx="1">
              <a:schemeClr val="accent5">
                <a:tint val="50000"/>
                <a:hueOff val="-5387423"/>
                <a:satOff val="23188"/>
                <a:lumOff val="6269"/>
                <a:alphaOff val="0"/>
              </a:schemeClr>
            </a:fillRef>
            <a:effectRef idx="0">
              <a:schemeClr val="accent5">
                <a:tint val="50000"/>
                <a:hueOff val="-5387423"/>
                <a:satOff val="23188"/>
                <a:lumOff val="6269"/>
                <a:alphaOff val="0"/>
              </a:schemeClr>
            </a:effectRef>
            <a:fontRef idx="minor">
              <a:schemeClr val="lt1">
                <a:hueOff val="0"/>
                <a:satOff val="0"/>
                <a:lumOff val="0"/>
                <a:alphaOff val="0"/>
              </a:schemeClr>
            </a:fontRef>
          </p:style>
        </p:sp>
        <p:grpSp>
          <p:nvGrpSpPr>
            <p:cNvPr id="32" name="Group 31"/>
            <p:cNvGrpSpPr/>
            <p:nvPr/>
          </p:nvGrpSpPr>
          <p:grpSpPr>
            <a:xfrm>
              <a:off x="500079" y="1652317"/>
              <a:ext cx="2769645" cy="2647625"/>
              <a:chOff x="500079" y="1652317"/>
              <a:chExt cx="2769645" cy="2647625"/>
            </a:xfrm>
          </p:grpSpPr>
          <p:sp>
            <p:nvSpPr>
              <p:cNvPr id="33" name="Rectangle 32"/>
              <p:cNvSpPr/>
              <p:nvPr/>
            </p:nvSpPr>
            <p:spPr>
              <a:xfrm>
                <a:off x="500079" y="1652317"/>
                <a:ext cx="2769645" cy="2647625"/>
              </a:xfrm>
              <a:prstGeom prst="rect">
                <a:avLst/>
              </a:prstGeom>
              <a:solidFill>
                <a:schemeClr val="bg1"/>
              </a:solidFill>
            </p:spPr>
            <p:style>
              <a:lnRef idx="2">
                <a:schemeClr val="accent5">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txBody>
              <a:bodyPr/>
              <a:lstStyle/>
              <a:p>
                <a:endParaRPr lang="en-US" sz="2000" b="1">
                  <a:solidFill>
                    <a:srgbClr val="002060"/>
                  </a:solidFill>
                  <a:latin typeface="Times New Roman" pitchFamily="18" charset="0"/>
                  <a:cs typeface="Times New Roman" pitchFamily="18" charset="0"/>
                </a:endParaRPr>
              </a:p>
            </p:txBody>
          </p:sp>
          <p:sp>
            <p:nvSpPr>
              <p:cNvPr id="34" name="Rectangle 33"/>
              <p:cNvSpPr/>
              <p:nvPr/>
            </p:nvSpPr>
            <p:spPr>
              <a:xfrm>
                <a:off x="535353" y="1729730"/>
                <a:ext cx="2622290" cy="419835"/>
              </a:xfrm>
              <a:prstGeom prst="rect">
                <a:avLst/>
              </a:prstGeom>
            </p:spPr>
            <p:txBody>
              <a:bodyPr wrap="square">
                <a:spAutoFit/>
              </a:bodyPr>
              <a:lstStyle/>
              <a:p>
                <a:pPr algn="just">
                  <a:lnSpc>
                    <a:spcPct val="150000"/>
                  </a:lnSpc>
                </a:pPr>
                <a:endParaRPr lang="en-US" sz="2000" b="1">
                  <a:solidFill>
                    <a:srgbClr val="002060"/>
                  </a:solidFill>
                  <a:latin typeface="Times New Roman" pitchFamily="18" charset="0"/>
                  <a:cs typeface="Times New Roman" pitchFamily="18" charset="0"/>
                </a:endParaRPr>
              </a:p>
            </p:txBody>
          </p:sp>
        </p:grpSp>
      </p:grpSp>
      <p:sp>
        <p:nvSpPr>
          <p:cNvPr id="35" name="Rectangle 34"/>
          <p:cNvSpPr/>
          <p:nvPr/>
        </p:nvSpPr>
        <p:spPr>
          <a:xfrm>
            <a:off x="996503" y="2858081"/>
            <a:ext cx="2590353" cy="2062103"/>
          </a:xfrm>
          <a:prstGeom prst="rect">
            <a:avLst/>
          </a:prstGeom>
          <a:solidFill>
            <a:schemeClr val="bg1"/>
          </a:solidFill>
        </p:spPr>
        <p:txBody>
          <a:bodyPr wrap="square">
            <a:spAutoFit/>
          </a:bodyPr>
          <a:lstStyle/>
          <a:p>
            <a:pPr algn="ctr"/>
            <a:r>
              <a:rPr lang="vi-VN" sz="3200" b="1" dirty="0">
                <a:solidFill>
                  <a:schemeClr val="accent1">
                    <a:lumMod val="75000"/>
                  </a:schemeClr>
                </a:solidFill>
                <a:latin typeface="+mj-lt"/>
              </a:rPr>
              <a:t>2 di tích quốc gia đặc biệt (di tích lịch sử)</a:t>
            </a:r>
            <a:endParaRPr lang="en-US" sz="3200" b="1" i="1" dirty="0">
              <a:solidFill>
                <a:schemeClr val="accent1">
                  <a:lumMod val="75000"/>
                </a:schemeClr>
              </a:solidFill>
              <a:latin typeface="+mj-lt"/>
              <a:cs typeface="Times New Roman" pitchFamily="18" charset="0"/>
            </a:endParaRPr>
          </a:p>
        </p:txBody>
      </p:sp>
      <p:sp>
        <p:nvSpPr>
          <p:cNvPr id="36" name="Rounded Rectangle 35"/>
          <p:cNvSpPr/>
          <p:nvPr/>
        </p:nvSpPr>
        <p:spPr>
          <a:xfrm>
            <a:off x="736603" y="1538465"/>
            <a:ext cx="3010204" cy="82234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smtClean="0">
                <a:solidFill>
                  <a:srgbClr val="FF0000"/>
                </a:solidFill>
                <a:latin typeface="Times New Roman" pitchFamily="18" charset="0"/>
                <a:cs typeface="Times New Roman" pitchFamily="18" charset="0"/>
              </a:rPr>
              <a:t> </a:t>
            </a:r>
            <a:r>
              <a:rPr lang="en-US" sz="3400" b="1" dirty="0" smtClean="0">
                <a:solidFill>
                  <a:srgbClr val="FFFF00"/>
                </a:solidFill>
                <a:latin typeface="Times New Roman" pitchFamily="18" charset="0"/>
                <a:cs typeface="Times New Roman" pitchFamily="18" charset="0"/>
              </a:rPr>
              <a:t>1</a:t>
            </a:r>
            <a:endParaRPr lang="en-US" sz="3400" b="1" dirty="0">
              <a:solidFill>
                <a:srgbClr val="FFFF00"/>
              </a:solidFill>
              <a:latin typeface="Times New Roman" pitchFamily="18" charset="0"/>
              <a:cs typeface="Times New Roman" pitchFamily="18" charset="0"/>
            </a:endParaRPr>
          </a:p>
        </p:txBody>
      </p:sp>
      <p:pic>
        <p:nvPicPr>
          <p:cNvPr id="21" name="Picture 3" descr="C:\Users\DELL\Desktop\PHONG GVG(được phát hành)\data\img9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383" y="-374359"/>
            <a:ext cx="13000383" cy="20987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0706" y="651326"/>
            <a:ext cx="10474416" cy="646331"/>
          </a:xfrm>
          <a:prstGeom prst="rect">
            <a:avLst/>
          </a:prstGeom>
          <a:noFill/>
        </p:spPr>
        <p:txBody>
          <a:bodyPr wrap="square" rtlCol="0">
            <a:spAutoFit/>
          </a:bodyPr>
          <a:lstStyle/>
          <a:p>
            <a:r>
              <a:rPr lang="vi-VN" sz="3600" b="1" dirty="0">
                <a:solidFill>
                  <a:srgbClr val="FF0000"/>
                </a:solidFill>
                <a:latin typeface="+mj-lt"/>
              </a:rPr>
              <a:t>Thành phố Hồ Chí Minh hiện nay có 185 di tích</a:t>
            </a:r>
            <a:endParaRPr lang="en-US" sz="3600" b="1" dirty="0">
              <a:solidFill>
                <a:srgbClr val="FF0000"/>
              </a:solidFill>
              <a:latin typeface="+mj-lt"/>
            </a:endParaRPr>
          </a:p>
        </p:txBody>
      </p:sp>
      <p:sp>
        <p:nvSpPr>
          <p:cNvPr id="22" name="Rounded Rectangle 21"/>
          <p:cNvSpPr/>
          <p:nvPr/>
        </p:nvSpPr>
        <p:spPr>
          <a:xfrm>
            <a:off x="8691314" y="1537016"/>
            <a:ext cx="3010204" cy="82234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smtClean="0">
                <a:solidFill>
                  <a:srgbClr val="FFFF00"/>
                </a:solidFill>
                <a:latin typeface="Times New Roman" pitchFamily="18" charset="0"/>
                <a:cs typeface="Times New Roman" pitchFamily="18" charset="0"/>
              </a:rPr>
              <a:t>3</a:t>
            </a:r>
            <a:endParaRPr lang="en-US" sz="3400" b="1" dirty="0">
              <a:solidFill>
                <a:srgbClr val="FFFF00"/>
              </a:solidFill>
              <a:latin typeface="Times New Roman" pitchFamily="18" charset="0"/>
              <a:cs typeface="Times New Roman" pitchFamily="18" charset="0"/>
            </a:endParaRPr>
          </a:p>
        </p:txBody>
      </p:sp>
      <p:grpSp>
        <p:nvGrpSpPr>
          <p:cNvPr id="29" name="Group 28"/>
          <p:cNvGrpSpPr/>
          <p:nvPr/>
        </p:nvGrpSpPr>
        <p:grpSpPr>
          <a:xfrm>
            <a:off x="3658818" y="2219268"/>
            <a:ext cx="4280190" cy="4208036"/>
            <a:chOff x="535353" y="1218695"/>
            <a:chExt cx="3775057" cy="2865223"/>
          </a:xfrm>
        </p:grpSpPr>
        <p:sp>
          <p:nvSpPr>
            <p:cNvPr id="37" name="Rectangle 36"/>
            <p:cNvSpPr/>
            <p:nvPr/>
          </p:nvSpPr>
          <p:spPr>
            <a:xfrm>
              <a:off x="1276479" y="1218695"/>
              <a:ext cx="3033931" cy="2719633"/>
            </a:xfrm>
            <a:prstGeom prst="rect">
              <a:avLst/>
            </a:prstGeom>
            <a:solidFill>
              <a:srgbClr val="CCFF99"/>
            </a:solidFill>
          </p:spPr>
          <p:style>
            <a:lnRef idx="2">
              <a:schemeClr val="lt1">
                <a:hueOff val="0"/>
                <a:satOff val="0"/>
                <a:lumOff val="0"/>
                <a:alphaOff val="0"/>
              </a:schemeClr>
            </a:lnRef>
            <a:fillRef idx="1">
              <a:schemeClr val="accent5">
                <a:tint val="50000"/>
                <a:hueOff val="-5387423"/>
                <a:satOff val="23188"/>
                <a:lumOff val="6269"/>
                <a:alphaOff val="0"/>
              </a:schemeClr>
            </a:fillRef>
            <a:effectRef idx="0">
              <a:schemeClr val="accent5">
                <a:tint val="50000"/>
                <a:hueOff val="-5387423"/>
                <a:satOff val="23188"/>
                <a:lumOff val="6269"/>
                <a:alphaOff val="0"/>
              </a:schemeClr>
            </a:effectRef>
            <a:fontRef idx="minor">
              <a:schemeClr val="lt1">
                <a:hueOff val="0"/>
                <a:satOff val="0"/>
                <a:lumOff val="0"/>
                <a:alphaOff val="0"/>
              </a:schemeClr>
            </a:fontRef>
          </p:style>
        </p:sp>
        <p:grpSp>
          <p:nvGrpSpPr>
            <p:cNvPr id="39" name="Group 38"/>
            <p:cNvGrpSpPr/>
            <p:nvPr/>
          </p:nvGrpSpPr>
          <p:grpSpPr>
            <a:xfrm>
              <a:off x="535353" y="1436293"/>
              <a:ext cx="3656986" cy="2647625"/>
              <a:chOff x="535353" y="1436293"/>
              <a:chExt cx="3656986" cy="2647625"/>
            </a:xfrm>
          </p:grpSpPr>
          <p:sp>
            <p:nvSpPr>
              <p:cNvPr id="40" name="Rectangle 39"/>
              <p:cNvSpPr/>
              <p:nvPr/>
            </p:nvSpPr>
            <p:spPr>
              <a:xfrm>
                <a:off x="1422694" y="1436293"/>
                <a:ext cx="2769645" cy="2647625"/>
              </a:xfrm>
              <a:prstGeom prst="rect">
                <a:avLst/>
              </a:prstGeom>
              <a:solidFill>
                <a:schemeClr val="bg1"/>
              </a:solidFill>
            </p:spPr>
            <p:style>
              <a:lnRef idx="2">
                <a:schemeClr val="accent5">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txBody>
              <a:bodyPr/>
              <a:lstStyle/>
              <a:p>
                <a:endParaRPr lang="en-US" sz="2000" b="1">
                  <a:solidFill>
                    <a:srgbClr val="002060"/>
                  </a:solidFill>
                  <a:latin typeface="Times New Roman" pitchFamily="18" charset="0"/>
                  <a:cs typeface="Times New Roman" pitchFamily="18" charset="0"/>
                </a:endParaRPr>
              </a:p>
            </p:txBody>
          </p:sp>
          <p:sp>
            <p:nvSpPr>
              <p:cNvPr id="41" name="Rectangle 40"/>
              <p:cNvSpPr/>
              <p:nvPr/>
            </p:nvSpPr>
            <p:spPr>
              <a:xfrm>
                <a:off x="535353" y="1729730"/>
                <a:ext cx="2622290" cy="419835"/>
              </a:xfrm>
              <a:prstGeom prst="rect">
                <a:avLst/>
              </a:prstGeom>
            </p:spPr>
            <p:txBody>
              <a:bodyPr wrap="square">
                <a:spAutoFit/>
              </a:bodyPr>
              <a:lstStyle/>
              <a:p>
                <a:pPr algn="just">
                  <a:lnSpc>
                    <a:spcPct val="150000"/>
                  </a:lnSpc>
                </a:pPr>
                <a:endParaRPr lang="en-US" sz="2000" b="1">
                  <a:solidFill>
                    <a:srgbClr val="002060"/>
                  </a:solidFill>
                  <a:latin typeface="Times New Roman" pitchFamily="18" charset="0"/>
                  <a:cs typeface="Times New Roman" pitchFamily="18" charset="0"/>
                </a:endParaRPr>
              </a:p>
            </p:txBody>
          </p:sp>
        </p:grpSp>
      </p:grpSp>
      <p:sp>
        <p:nvSpPr>
          <p:cNvPr id="20" name="Rounded Rectangle 19"/>
          <p:cNvSpPr/>
          <p:nvPr/>
        </p:nvSpPr>
        <p:spPr>
          <a:xfrm>
            <a:off x="4675713" y="1546292"/>
            <a:ext cx="3010204" cy="82234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smtClean="0">
                <a:solidFill>
                  <a:srgbClr val="FFFF00"/>
                </a:solidFill>
                <a:latin typeface="Times New Roman" pitchFamily="18" charset="0"/>
                <a:cs typeface="Times New Roman" pitchFamily="18" charset="0"/>
              </a:rPr>
              <a:t>2</a:t>
            </a:r>
            <a:endParaRPr lang="en-US" sz="3400" b="1" dirty="0">
              <a:solidFill>
                <a:srgbClr val="FFFF00"/>
              </a:solidFill>
              <a:latin typeface="Times New Roman" pitchFamily="18" charset="0"/>
              <a:cs typeface="Times New Roman" pitchFamily="18" charset="0"/>
            </a:endParaRPr>
          </a:p>
        </p:txBody>
      </p:sp>
      <p:sp>
        <p:nvSpPr>
          <p:cNvPr id="3" name="Rectangle 2"/>
          <p:cNvSpPr/>
          <p:nvPr/>
        </p:nvSpPr>
        <p:spPr>
          <a:xfrm>
            <a:off x="4820618" y="2557716"/>
            <a:ext cx="2865299" cy="3539430"/>
          </a:xfrm>
          <a:prstGeom prst="rect">
            <a:avLst/>
          </a:prstGeom>
        </p:spPr>
        <p:txBody>
          <a:bodyPr wrap="square">
            <a:spAutoFit/>
          </a:bodyPr>
          <a:lstStyle/>
          <a:p>
            <a:pPr algn="just"/>
            <a:r>
              <a:rPr lang="vi-VN" sz="3200" b="1" dirty="0">
                <a:solidFill>
                  <a:schemeClr val="accent1">
                    <a:lumMod val="75000"/>
                  </a:schemeClr>
                </a:solidFill>
                <a:latin typeface="+mj-lt"/>
              </a:rPr>
              <a:t>58 di tích quốc gia (gồm 2 di tích khảo cổ học, 32 di tích kiến trúc nghệ thuật, 24 di tích lịch sử).</a:t>
            </a:r>
          </a:p>
        </p:txBody>
      </p:sp>
      <p:sp>
        <p:nvSpPr>
          <p:cNvPr id="42" name="Rectangle 41"/>
          <p:cNvSpPr/>
          <p:nvPr/>
        </p:nvSpPr>
        <p:spPr>
          <a:xfrm>
            <a:off x="8865704" y="2624981"/>
            <a:ext cx="2862333" cy="3539430"/>
          </a:xfrm>
          <a:prstGeom prst="rect">
            <a:avLst/>
          </a:prstGeom>
        </p:spPr>
        <p:txBody>
          <a:bodyPr wrap="square">
            <a:spAutoFit/>
          </a:bodyPr>
          <a:lstStyle/>
          <a:p>
            <a:pPr algn="just"/>
            <a:r>
              <a:rPr lang="vi-VN" sz="3200" b="1" dirty="0">
                <a:solidFill>
                  <a:schemeClr val="accent1">
                    <a:lumMod val="75000"/>
                  </a:schemeClr>
                </a:solidFill>
                <a:latin typeface="+mj-lt"/>
              </a:rPr>
              <a:t>125 di tích cấp </a:t>
            </a:r>
            <a:r>
              <a:rPr lang="vi-VN" sz="3200" b="1" dirty="0" smtClean="0">
                <a:solidFill>
                  <a:schemeClr val="accent1">
                    <a:lumMod val="75000"/>
                  </a:schemeClr>
                </a:solidFill>
                <a:latin typeface="+mj-lt"/>
              </a:rPr>
              <a:t>thành phố </a:t>
            </a:r>
            <a:r>
              <a:rPr lang="vi-VN" sz="3200" b="1" dirty="0">
                <a:solidFill>
                  <a:schemeClr val="accent1">
                    <a:lumMod val="75000"/>
                  </a:schemeClr>
                </a:solidFill>
                <a:latin typeface="+mj-lt"/>
              </a:rPr>
              <a:t>(trong đó có 75 di tích kiến trúc nghệ thuật và 50 di tích lịch sử</a:t>
            </a:r>
            <a:r>
              <a:rPr lang="vi-VN" sz="3200" b="1" dirty="0" smtClean="0">
                <a:solidFill>
                  <a:schemeClr val="accent1">
                    <a:lumMod val="75000"/>
                  </a:schemeClr>
                </a:solidFill>
                <a:latin typeface="+mj-lt"/>
              </a:rPr>
              <a:t>).</a:t>
            </a:r>
            <a:endParaRPr lang="vi-VN" sz="3200" b="1" dirty="0">
              <a:solidFill>
                <a:schemeClr val="accent1">
                  <a:lumMod val="75000"/>
                </a:schemeClr>
              </a:solidFill>
              <a:latin typeface="+mj-lt"/>
            </a:endParaRPr>
          </a:p>
        </p:txBody>
      </p:sp>
    </p:spTree>
    <p:custDataLst>
      <p:tags r:id="rId1"/>
    </p:custDataLst>
    <p:extLst>
      <p:ext uri="{BB962C8B-B14F-4D97-AF65-F5344CB8AC3E}">
        <p14:creationId xmlns:p14="http://schemas.microsoft.com/office/powerpoint/2010/main" val="3500126795"/>
      </p:ext>
    </p:extLst>
  </p:cSld>
  <p:clrMapOvr>
    <a:masterClrMapping/>
  </p:clrMapOvr>
  <p:transition spd="slow" advTm="36086">
    <p:cover/>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20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 grpId="0"/>
      <p:bldP spid="22" grpId="0" animBg="1"/>
      <p:bldP spid="20" grpId="0" animBg="1"/>
      <p:bldP spid="3"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2000" b="-12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227184" y="5339488"/>
            <a:ext cx="3388139" cy="1166990"/>
          </a:xfrm>
          <a:prstGeom prst="roundRect">
            <a:avLst>
              <a:gd name="adj" fmla="val 22746"/>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i="1">
              <a:solidFill>
                <a:srgbClr val="002060"/>
              </a:solidFill>
              <a:latin typeface="Times New Roman" pitchFamily="18" charset="0"/>
              <a:cs typeface="Times New Roman" pitchFamily="18" charset="0"/>
            </a:endParaRPr>
          </a:p>
        </p:txBody>
      </p:sp>
      <p:sp>
        <p:nvSpPr>
          <p:cNvPr id="27" name="Rounded Rectangle 26"/>
          <p:cNvSpPr/>
          <p:nvPr/>
        </p:nvSpPr>
        <p:spPr>
          <a:xfrm>
            <a:off x="227184" y="1029628"/>
            <a:ext cx="3271346" cy="5142239"/>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28" name="TextBox 27"/>
          <p:cNvSpPr txBox="1"/>
          <p:nvPr/>
        </p:nvSpPr>
        <p:spPr>
          <a:xfrm>
            <a:off x="288747" y="1308952"/>
            <a:ext cx="3193962" cy="5016758"/>
          </a:xfrm>
          <a:prstGeom prst="rect">
            <a:avLst/>
          </a:prstGeom>
          <a:noFill/>
        </p:spPr>
        <p:txBody>
          <a:bodyPr wrap="square" rtlCol="0">
            <a:spAutoFit/>
          </a:bodyPr>
          <a:lstStyle/>
          <a:p>
            <a:pPr lvl="0"/>
            <a:r>
              <a:rPr lang="vi-VN" sz="3200" b="1" i="1" dirty="0">
                <a:solidFill>
                  <a:srgbClr val="FF0000"/>
                </a:solidFill>
                <a:latin typeface="+mj-lt"/>
              </a:rPr>
              <a:t>Liệt kê tên một số di tích lịch sử, di tích kiến trúc nghệ thuật, di tích khảo cổ trên địa bàn Thành phố Hồ Chí Minh. Em thích nhất di tích nào? Vì sao? </a:t>
            </a:r>
            <a:endParaRPr lang="vi-VN" sz="3200" b="1" dirty="0">
              <a:solidFill>
                <a:srgbClr val="FF0000"/>
              </a:solidFill>
              <a:latin typeface="+mj-lt"/>
            </a:endParaRPr>
          </a:p>
        </p:txBody>
      </p:sp>
      <p:sp>
        <p:nvSpPr>
          <p:cNvPr id="29" name="Rounded Rectangle 28"/>
          <p:cNvSpPr/>
          <p:nvPr/>
        </p:nvSpPr>
        <p:spPr>
          <a:xfrm>
            <a:off x="8798047" y="5334944"/>
            <a:ext cx="3388139" cy="1166990"/>
          </a:xfrm>
          <a:prstGeom prst="roundRect">
            <a:avLst>
              <a:gd name="adj" fmla="val 22746"/>
            </a:avLst>
          </a:prstGeom>
          <a:solidFill>
            <a:schemeClr val="accent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i="1">
              <a:solidFill>
                <a:srgbClr val="002060"/>
              </a:solidFill>
              <a:latin typeface="Times New Roman" pitchFamily="18" charset="0"/>
              <a:cs typeface="Times New Roman" pitchFamily="18" charset="0"/>
            </a:endParaRPr>
          </a:p>
        </p:txBody>
      </p:sp>
      <p:sp>
        <p:nvSpPr>
          <p:cNvPr id="30" name="Rounded Rectangle 29"/>
          <p:cNvSpPr/>
          <p:nvPr/>
        </p:nvSpPr>
        <p:spPr>
          <a:xfrm>
            <a:off x="8725482" y="1029628"/>
            <a:ext cx="3271346" cy="5142239"/>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31" name="TextBox 30"/>
          <p:cNvSpPr txBox="1"/>
          <p:nvPr/>
        </p:nvSpPr>
        <p:spPr>
          <a:xfrm>
            <a:off x="8677201" y="2208059"/>
            <a:ext cx="3363833" cy="1754326"/>
          </a:xfrm>
          <a:prstGeom prst="rect">
            <a:avLst/>
          </a:prstGeom>
          <a:noFill/>
        </p:spPr>
        <p:txBody>
          <a:bodyPr wrap="square" rtlCol="0">
            <a:spAutoFit/>
          </a:bodyPr>
          <a:lstStyle/>
          <a:p>
            <a:pPr lvl="0" algn="ctr"/>
            <a:r>
              <a:rPr lang="vi-VN" sz="3600" b="1" i="1" dirty="0">
                <a:solidFill>
                  <a:srgbClr val="FF0000"/>
                </a:solidFill>
                <a:latin typeface="+mj-lt"/>
              </a:rPr>
              <a:t>Nêu giá trị của di tích lịch sử - văn hoá.</a:t>
            </a:r>
            <a:endParaRPr lang="vi-VN" sz="3600" b="1" dirty="0">
              <a:solidFill>
                <a:srgbClr val="FF0000"/>
              </a:solidFill>
              <a:latin typeface="+mj-lt"/>
            </a:endParaRPr>
          </a:p>
        </p:txBody>
      </p:sp>
      <p:sp>
        <p:nvSpPr>
          <p:cNvPr id="32" name="Rounded Rectangle 31"/>
          <p:cNvSpPr/>
          <p:nvPr/>
        </p:nvSpPr>
        <p:spPr>
          <a:xfrm>
            <a:off x="499465" y="634567"/>
            <a:ext cx="2751793"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latin typeface="Times New Roman" pitchFamily="18" charset="0"/>
                <a:cs typeface="Times New Roman" pitchFamily="18" charset="0"/>
              </a:rPr>
              <a:t>Câu</a:t>
            </a:r>
            <a:r>
              <a:rPr lang="en-US" sz="3600" b="1" dirty="0" smtClean="0">
                <a:latin typeface="Times New Roman" pitchFamily="18" charset="0"/>
                <a:cs typeface="Times New Roman" pitchFamily="18" charset="0"/>
              </a:rPr>
              <a:t> 1</a:t>
            </a:r>
            <a:endParaRPr lang="en-US" sz="3600" b="1" dirty="0">
              <a:latin typeface="Times New Roman" pitchFamily="18" charset="0"/>
              <a:cs typeface="Times New Roman" pitchFamily="18" charset="0"/>
            </a:endParaRPr>
          </a:p>
        </p:txBody>
      </p:sp>
      <p:sp>
        <p:nvSpPr>
          <p:cNvPr id="33" name="Rounded Rectangle 32"/>
          <p:cNvSpPr/>
          <p:nvPr/>
        </p:nvSpPr>
        <p:spPr>
          <a:xfrm>
            <a:off x="8798047" y="649526"/>
            <a:ext cx="3122140" cy="632868"/>
          </a:xfrm>
          <a:prstGeom prst="roundRect">
            <a:avLst>
              <a:gd name="adj" fmla="val 30702"/>
            </a:avLst>
          </a:prstGeom>
          <a:solidFill>
            <a:schemeClr val="accent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latin typeface="Times New Roman" pitchFamily="18" charset="0"/>
                <a:cs typeface="Times New Roman" pitchFamily="18" charset="0"/>
              </a:rPr>
              <a:t>Câu</a:t>
            </a:r>
            <a:r>
              <a:rPr lang="en-US" sz="3600" b="1" dirty="0" smtClean="0">
                <a:latin typeface="Times New Roman" pitchFamily="18" charset="0"/>
                <a:cs typeface="Times New Roman" pitchFamily="18" charset="0"/>
              </a:rPr>
              <a:t> 2</a:t>
            </a:r>
          </a:p>
        </p:txBody>
      </p:sp>
      <p:pic>
        <p:nvPicPr>
          <p:cNvPr id="1027" name="Picture 3" descr="C:\Users\DELL\Desktop\PHONG GVG(được phát hành)\data\img9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9260" y="649526"/>
            <a:ext cx="5410401" cy="42431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32286" y="2798561"/>
            <a:ext cx="4380931" cy="1015663"/>
          </a:xfrm>
          <a:prstGeom prst="rect">
            <a:avLst/>
          </a:prstGeom>
          <a:noFill/>
        </p:spPr>
        <p:txBody>
          <a:bodyPr wrap="square" rtlCol="0">
            <a:spAutoFit/>
          </a:bodyPr>
          <a:lstStyle/>
          <a:p>
            <a:endParaRPr lang="en-US" sz="2000" b="1" smtClean="0">
              <a:solidFill>
                <a:srgbClr val="0000FF"/>
              </a:solidFill>
            </a:endParaRPr>
          </a:p>
          <a:p>
            <a:r>
              <a:rPr lang="en-US" sz="4000" b="1" smtClean="0">
                <a:solidFill>
                  <a:srgbClr val="0000FF"/>
                </a:solidFill>
              </a:rPr>
              <a:t>THẢO LUẬN NHÓM</a:t>
            </a:r>
            <a:endParaRPr lang="en-US" sz="4000" b="1">
              <a:solidFill>
                <a:srgbClr val="0000FF"/>
              </a:solidFill>
            </a:endParaRPr>
          </a:p>
        </p:txBody>
      </p:sp>
    </p:spTree>
    <p:custDataLst>
      <p:tags r:id="rId1"/>
    </p:custDataLst>
    <p:extLst>
      <p:ext uri="{BB962C8B-B14F-4D97-AF65-F5344CB8AC3E}">
        <p14:creationId xmlns:p14="http://schemas.microsoft.com/office/powerpoint/2010/main" val="1670953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9559">
        <p15:prstTrans prst="fallOver"/>
        <p:sndAc>
          <p:stSnd>
            <p:snd r:embed="rId4" name="chimes.wav"/>
          </p:stSnd>
        </p:sndAc>
      </p:transition>
    </mc:Choice>
    <mc:Fallback xmlns="">
      <p:transition spd="slow" advTm="29559">
        <p:fade/>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p:bldP spid="29" grpId="0" animBg="1"/>
      <p:bldP spid="30" grpId="0" animBg="1"/>
      <p:bldP spid="31" grpId="0"/>
      <p:bldP spid="32"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2000" b="-12000"/>
          </a:stretch>
        </a:blipFill>
        <a:effectLst/>
      </p:bgPr>
    </p:bg>
    <p:spTree>
      <p:nvGrpSpPr>
        <p:cNvPr id="1" name=""/>
        <p:cNvGrpSpPr/>
        <p:nvPr/>
      </p:nvGrpSpPr>
      <p:grpSpPr>
        <a:xfrm>
          <a:off x="0" y="0"/>
          <a:ext cx="0" cy="0"/>
          <a:chOff x="0" y="0"/>
          <a:chExt cx="0" cy="0"/>
        </a:xfrm>
      </p:grpSpPr>
      <p:pic>
        <p:nvPicPr>
          <p:cNvPr id="3" name="430386823167191027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369998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66265">
        <p15:prstTrans prst="prestige"/>
        <p:sndAc>
          <p:stSnd>
            <p:snd r:embed="rId4" name="chimes.wav"/>
          </p:stSnd>
        </p:sndAc>
      </p:transition>
    </mc:Choice>
    <mc:Fallback xmlns="">
      <p:transition spd="slow" advTm="266265">
        <p:fade/>
        <p:sndAc>
          <p:stSnd>
            <p:snd r:embed="rId10"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7253" objId="3"/>
        <p14:stopEvt time="266265"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4213B7-8233-A57A-9A29-7105673EC18A}"/>
              </a:ext>
            </a:extLst>
          </p:cNvPr>
          <p:cNvSpPr txBox="1"/>
          <p:nvPr/>
        </p:nvSpPr>
        <p:spPr>
          <a:xfrm>
            <a:off x="4183408" y="972086"/>
            <a:ext cx="3228110" cy="9233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5400" b="1" dirty="0">
                <a:solidFill>
                  <a:srgbClr val="FFFF00"/>
                </a:solidFill>
                <a:latin typeface="Times New Roman" panose="02020603050405020304" pitchFamily="18" charset="0"/>
                <a:cs typeface="Times New Roman" panose="02020603050405020304" pitchFamily="18" charset="0"/>
              </a:rPr>
              <a:t>TIẾT </a:t>
            </a:r>
            <a:r>
              <a:rPr lang="en-US" sz="5400" b="1" dirty="0" smtClean="0">
                <a:solidFill>
                  <a:srgbClr val="FFFF00"/>
                </a:solidFill>
                <a:latin typeface="Times New Roman" panose="02020603050405020304" pitchFamily="18" charset="0"/>
                <a:cs typeface="Times New Roman" panose="02020603050405020304" pitchFamily="18" charset="0"/>
              </a:rPr>
              <a:t>2</a:t>
            </a:r>
            <a:endParaRPr lang="en-US" sz="5400" b="1" dirty="0">
              <a:solidFill>
                <a:srgbClr val="FFFF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5C328CC-A1B5-8B07-A29C-B60D51D64AFF}"/>
              </a:ext>
            </a:extLst>
          </p:cNvPr>
          <p:cNvSpPr txBox="1"/>
          <p:nvPr/>
        </p:nvSpPr>
        <p:spPr>
          <a:xfrm>
            <a:off x="1324533" y="2143427"/>
            <a:ext cx="9858129"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vi-VN" sz="4800" b="1" i="1" dirty="0">
                <a:solidFill>
                  <a:srgbClr val="FF0000"/>
                </a:solidFill>
              </a:rPr>
              <a:t>Giá trị của di tích lịch sử văn hóa</a:t>
            </a:r>
            <a:endParaRPr lang="vi-VN" sz="4800" dirty="0">
              <a:solidFill>
                <a:srgbClr val="FF0000"/>
              </a:solidFill>
            </a:endParaRPr>
          </a:p>
        </p:txBody>
      </p:sp>
    </p:spTree>
    <p:custDataLst>
      <p:tags r:id="rId1"/>
    </p:custDataLst>
    <p:extLst>
      <p:ext uri="{BB962C8B-B14F-4D97-AF65-F5344CB8AC3E}">
        <p14:creationId xmlns:p14="http://schemas.microsoft.com/office/powerpoint/2010/main" val="254957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9220">
        <p15:prstTrans prst="curtains"/>
        <p:sndAc>
          <p:stSnd>
            <p:snd r:embed="rId3" name="chimes.wav"/>
          </p:stSnd>
        </p:sndAc>
      </p:transition>
    </mc:Choice>
    <mc:Fallback xmlns="">
      <p:transition spd="slow" advTm="9220">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2000" b="-12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382930" y="5440975"/>
            <a:ext cx="3388139" cy="1166990"/>
          </a:xfrm>
          <a:prstGeom prst="roundRect">
            <a:avLst>
              <a:gd name="adj" fmla="val 22746"/>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i="1">
              <a:solidFill>
                <a:srgbClr val="002060"/>
              </a:solidFill>
              <a:latin typeface="Times New Roman" pitchFamily="18" charset="0"/>
              <a:cs typeface="Times New Roman" pitchFamily="18" charset="0"/>
            </a:endParaRPr>
          </a:p>
        </p:txBody>
      </p:sp>
      <p:sp>
        <p:nvSpPr>
          <p:cNvPr id="27" name="Rounded Rectangle 26"/>
          <p:cNvSpPr/>
          <p:nvPr/>
        </p:nvSpPr>
        <p:spPr>
          <a:xfrm>
            <a:off x="441326" y="631065"/>
            <a:ext cx="3271346" cy="5679583"/>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i="1" dirty="0" smtClean="0">
              <a:solidFill>
                <a:srgbClr val="FF0000"/>
              </a:solidFill>
              <a:latin typeface="+mj-lt"/>
            </a:endParaRPr>
          </a:p>
          <a:p>
            <a:pPr algn="ctr"/>
            <a:r>
              <a:rPr lang="vi-VN" sz="3200" b="1" i="1" dirty="0" smtClean="0">
                <a:solidFill>
                  <a:srgbClr val="FF0000"/>
                </a:solidFill>
                <a:latin typeface="+mj-lt"/>
              </a:rPr>
              <a:t>Liệt </a:t>
            </a:r>
            <a:r>
              <a:rPr lang="vi-VN" sz="3200" b="1" i="1" dirty="0">
                <a:solidFill>
                  <a:srgbClr val="FF0000"/>
                </a:solidFill>
                <a:latin typeface="+mj-lt"/>
              </a:rPr>
              <a:t>kê tên một số di tích lịch sử, di tích kiến trúc nghệ thuật, di tích khảo cổ trên địa bàn Thành phố Hồ Chí Minh. Em thích nhất di tích nào? Vì sao? </a:t>
            </a:r>
            <a:endParaRPr lang="vi-VN" sz="3200" b="1" dirty="0">
              <a:solidFill>
                <a:srgbClr val="FF0000"/>
              </a:solidFill>
              <a:latin typeface="+mj-lt"/>
            </a:endParaRPr>
          </a:p>
          <a:p>
            <a:pPr algn="ctr"/>
            <a:endParaRPr lang="en-US" dirty="0">
              <a:latin typeface="Times New Roman" pitchFamily="18" charset="0"/>
              <a:cs typeface="Times New Roman" pitchFamily="18" charset="0"/>
            </a:endParaRPr>
          </a:p>
        </p:txBody>
      </p:sp>
      <p:sp>
        <p:nvSpPr>
          <p:cNvPr id="32" name="Rounded Rectangle 31"/>
          <p:cNvSpPr/>
          <p:nvPr/>
        </p:nvSpPr>
        <p:spPr>
          <a:xfrm>
            <a:off x="805107" y="245362"/>
            <a:ext cx="2751793"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latin typeface="Times New Roman" pitchFamily="18" charset="0"/>
                <a:cs typeface="Times New Roman" pitchFamily="18" charset="0"/>
              </a:rPr>
              <a:t>Câu</a:t>
            </a:r>
            <a:r>
              <a:rPr lang="en-US" sz="3600" b="1" dirty="0" smtClean="0">
                <a:latin typeface="Times New Roman" pitchFamily="18" charset="0"/>
                <a:cs typeface="Times New Roman" pitchFamily="18" charset="0"/>
              </a:rPr>
              <a:t> 1</a:t>
            </a:r>
            <a:endParaRPr lang="en-US" sz="3600" b="1" dirty="0">
              <a:latin typeface="Times New Roman" pitchFamily="18" charset="0"/>
              <a:cs typeface="Times New Roman" pitchFamily="18" charset="0"/>
            </a:endParaRPr>
          </a:p>
        </p:txBody>
      </p:sp>
      <p:pic>
        <p:nvPicPr>
          <p:cNvPr id="2" name="S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97528" y="134315"/>
            <a:ext cx="609600" cy="609600"/>
          </a:xfrm>
          <a:prstGeom prst="rect">
            <a:avLst/>
          </a:prstGeom>
        </p:spPr>
      </p:pic>
      <p:sp>
        <p:nvSpPr>
          <p:cNvPr id="19" name="Rounded Rectangle 18"/>
          <p:cNvSpPr/>
          <p:nvPr/>
        </p:nvSpPr>
        <p:spPr>
          <a:xfrm>
            <a:off x="4749935" y="504919"/>
            <a:ext cx="6931204"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mj-lt"/>
              </a:rPr>
              <a:t>Địa đạo Củ Chi</a:t>
            </a:r>
            <a:endParaRPr lang="en-US" sz="3600" b="1" dirty="0">
              <a:solidFill>
                <a:schemeClr val="bg1"/>
              </a:solidFill>
              <a:latin typeface="+mj-lt"/>
            </a:endParaRPr>
          </a:p>
        </p:txBody>
      </p:sp>
      <p:sp>
        <p:nvSpPr>
          <p:cNvPr id="20" name="Rounded Rectangle 19"/>
          <p:cNvSpPr/>
          <p:nvPr/>
        </p:nvSpPr>
        <p:spPr>
          <a:xfrm>
            <a:off x="4771376" y="4808107"/>
            <a:ext cx="6909762"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mj-lt"/>
              </a:rPr>
              <a:t>Dinh Độc Lập</a:t>
            </a:r>
            <a:endParaRPr lang="vi-VN" sz="3600" dirty="0">
              <a:latin typeface="+mj-lt"/>
            </a:endParaRPr>
          </a:p>
        </p:txBody>
      </p:sp>
      <p:sp>
        <p:nvSpPr>
          <p:cNvPr id="21" name="Rounded Rectangle 20"/>
          <p:cNvSpPr/>
          <p:nvPr/>
        </p:nvSpPr>
        <p:spPr>
          <a:xfrm>
            <a:off x="4771376" y="3573348"/>
            <a:ext cx="6909762"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600" b="1" dirty="0">
                <a:latin typeface="+mj-lt"/>
              </a:rPr>
              <a:t>Nhà thờ Đức Bà</a:t>
            </a:r>
            <a:endParaRPr lang="vi-VN" sz="3600" dirty="0">
              <a:latin typeface="+mj-lt"/>
            </a:endParaRPr>
          </a:p>
        </p:txBody>
      </p:sp>
      <p:sp>
        <p:nvSpPr>
          <p:cNvPr id="22" name="Rounded Rectangle 21"/>
          <p:cNvSpPr/>
          <p:nvPr/>
        </p:nvSpPr>
        <p:spPr>
          <a:xfrm>
            <a:off x="4771375" y="2460185"/>
            <a:ext cx="6909763"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0"/>
              </a:spcAft>
            </a:pPr>
            <a:r>
              <a:rPr lang="vi-VN" sz="3600" b="1" dirty="0">
                <a:latin typeface="Times New Roman" panose="02020603050405020304" pitchFamily="18" charset="0"/>
                <a:ea typeface="Times New Roman" panose="02020603050405020304" pitchFamily="18" charset="0"/>
                <a:cs typeface="Times New Roman" panose="02020603050405020304" pitchFamily="18" charset="0"/>
              </a:rPr>
              <a:t>Bến Nhà Rồng</a:t>
            </a:r>
            <a:endParaRPr lang="vi-VN" sz="3200" dirty="0">
              <a:latin typeface="Times New Roman" panose="02020603050405020304" pitchFamily="18" charset="0"/>
              <a:ea typeface="Times New Roman" panose="02020603050405020304" pitchFamily="18" charset="0"/>
            </a:endParaRPr>
          </a:p>
        </p:txBody>
      </p:sp>
      <p:sp>
        <p:nvSpPr>
          <p:cNvPr id="23" name="Rounded Rectangle 22"/>
          <p:cNvSpPr/>
          <p:nvPr/>
        </p:nvSpPr>
        <p:spPr>
          <a:xfrm>
            <a:off x="4771376" y="1482552"/>
            <a:ext cx="6909762"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latin typeface="+mj-lt"/>
              </a:rPr>
              <a:t>Bảo tàng lịch sử TP Hồ Chí Minh</a:t>
            </a:r>
            <a:endParaRPr lang="vi-VN" sz="3600" dirty="0">
              <a:latin typeface="+mj-lt"/>
            </a:endParaRPr>
          </a:p>
        </p:txBody>
      </p:sp>
      <p:sp>
        <p:nvSpPr>
          <p:cNvPr id="24" name="Rounded Rectangle 23"/>
          <p:cNvSpPr/>
          <p:nvPr/>
        </p:nvSpPr>
        <p:spPr>
          <a:xfrm>
            <a:off x="4771376" y="5853961"/>
            <a:ext cx="6909762"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latin typeface="+mj-lt"/>
              </a:rPr>
              <a:t>Vườn </a:t>
            </a:r>
            <a:r>
              <a:rPr lang="vi-VN" sz="3600" b="1" dirty="0" smtClean="0">
                <a:latin typeface="+mj-lt"/>
              </a:rPr>
              <a:t>Cau </a:t>
            </a:r>
            <a:r>
              <a:rPr lang="vi-VN" sz="3600" b="1" dirty="0">
                <a:latin typeface="+mj-lt"/>
              </a:rPr>
              <a:t>Đ</a:t>
            </a:r>
            <a:r>
              <a:rPr lang="vi-VN" sz="3600" b="1" dirty="0" smtClean="0">
                <a:latin typeface="+mj-lt"/>
              </a:rPr>
              <a:t>ỏ </a:t>
            </a:r>
            <a:r>
              <a:rPr lang="vi-VN" sz="3600" b="1" dirty="0">
                <a:latin typeface="+mj-lt"/>
              </a:rPr>
              <a:t>- Quận 12</a:t>
            </a:r>
            <a:endParaRPr lang="en-US" sz="3600" b="1" dirty="0">
              <a:solidFill>
                <a:prstClr val="white"/>
              </a:solidFill>
              <a:latin typeface="+mj-lt"/>
            </a:endParaRPr>
          </a:p>
        </p:txBody>
      </p:sp>
    </p:spTree>
    <p:custDataLst>
      <p:tags r:id="rId1"/>
    </p:custDataLst>
    <p:extLst>
      <p:ext uri="{BB962C8B-B14F-4D97-AF65-F5344CB8AC3E}">
        <p14:creationId xmlns:p14="http://schemas.microsoft.com/office/powerpoint/2010/main" val="170150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7397">
        <p15:prstTrans prst="drape"/>
        <p:sndAc>
          <p:stSnd>
            <p:snd r:embed="rId6" name="chimes.wav"/>
          </p:stSnd>
        </p:sndAc>
      </p:transition>
    </mc:Choice>
    <mc:Fallback xmlns="">
      <p:transition spd="slow" advTm="37397">
        <p:fade/>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19" grpId="0" animBg="1"/>
      <p:bldP spid="20" grpId="0" animBg="1"/>
      <p:bldP spid="21" grpId="0" animBg="1"/>
      <p:bldP spid="22" grpId="0" animBg="1"/>
      <p:bldP spid="23"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2000" b="-12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382930" y="5440975"/>
            <a:ext cx="3388139" cy="1166990"/>
          </a:xfrm>
          <a:prstGeom prst="roundRect">
            <a:avLst>
              <a:gd name="adj" fmla="val 22746"/>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i="1">
              <a:solidFill>
                <a:srgbClr val="002060"/>
              </a:solidFill>
              <a:latin typeface="Times New Roman" pitchFamily="18" charset="0"/>
              <a:cs typeface="Times New Roman" pitchFamily="18" charset="0"/>
            </a:endParaRPr>
          </a:p>
        </p:txBody>
      </p:sp>
      <p:sp>
        <p:nvSpPr>
          <p:cNvPr id="27" name="Rounded Rectangle 26"/>
          <p:cNvSpPr/>
          <p:nvPr/>
        </p:nvSpPr>
        <p:spPr>
          <a:xfrm>
            <a:off x="441326" y="631065"/>
            <a:ext cx="3271346" cy="5679583"/>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i="1" dirty="0" smtClean="0">
              <a:solidFill>
                <a:srgbClr val="FF0000"/>
              </a:solidFill>
              <a:latin typeface="+mj-lt"/>
            </a:endParaRPr>
          </a:p>
          <a:p>
            <a:pPr algn="ctr"/>
            <a:r>
              <a:rPr lang="vi-VN" sz="3200" b="1" i="1" dirty="0" smtClean="0">
                <a:solidFill>
                  <a:srgbClr val="FF0000"/>
                </a:solidFill>
                <a:latin typeface="+mj-lt"/>
              </a:rPr>
              <a:t>Liệt </a:t>
            </a:r>
            <a:r>
              <a:rPr lang="vi-VN" sz="3200" b="1" i="1" dirty="0">
                <a:solidFill>
                  <a:srgbClr val="FF0000"/>
                </a:solidFill>
                <a:latin typeface="+mj-lt"/>
              </a:rPr>
              <a:t>kê tên một số di tích lịch sử, di tích kiến trúc nghệ thuật, di tích khảo cổ trên địa bàn Thành phố Hồ Chí Minh. Em thích nhất di tích nào? Vì sao? </a:t>
            </a:r>
            <a:endParaRPr lang="vi-VN" sz="3200" b="1" dirty="0">
              <a:solidFill>
                <a:srgbClr val="FF0000"/>
              </a:solidFill>
              <a:latin typeface="+mj-lt"/>
            </a:endParaRPr>
          </a:p>
          <a:p>
            <a:pPr algn="ctr"/>
            <a:endParaRPr lang="en-US" dirty="0">
              <a:latin typeface="Times New Roman" pitchFamily="18" charset="0"/>
              <a:cs typeface="Times New Roman" pitchFamily="18" charset="0"/>
            </a:endParaRPr>
          </a:p>
        </p:txBody>
      </p:sp>
      <p:sp>
        <p:nvSpPr>
          <p:cNvPr id="32" name="Rounded Rectangle 31"/>
          <p:cNvSpPr/>
          <p:nvPr/>
        </p:nvSpPr>
        <p:spPr>
          <a:xfrm>
            <a:off x="805107" y="245362"/>
            <a:ext cx="2751793"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latin typeface="Times New Roman" pitchFamily="18" charset="0"/>
                <a:cs typeface="Times New Roman" pitchFamily="18" charset="0"/>
              </a:rPr>
              <a:t>Câu</a:t>
            </a:r>
            <a:r>
              <a:rPr lang="en-US" sz="3600" b="1" dirty="0" smtClean="0">
                <a:latin typeface="Times New Roman" pitchFamily="18" charset="0"/>
                <a:cs typeface="Times New Roman" pitchFamily="18" charset="0"/>
              </a:rPr>
              <a:t> 1</a:t>
            </a:r>
            <a:endParaRPr lang="en-US" sz="3600" b="1" dirty="0">
              <a:latin typeface="Times New Roman" pitchFamily="18" charset="0"/>
              <a:cs typeface="Times New Roman" pitchFamily="18" charset="0"/>
            </a:endParaRPr>
          </a:p>
        </p:txBody>
      </p:sp>
      <p:sp>
        <p:nvSpPr>
          <p:cNvPr id="19" name="Rounded Rectangle 18"/>
          <p:cNvSpPr/>
          <p:nvPr/>
        </p:nvSpPr>
        <p:spPr>
          <a:xfrm>
            <a:off x="3920682" y="4301544"/>
            <a:ext cx="7838652" cy="2275789"/>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smtClean="0">
              <a:latin typeface="+mj-lt"/>
            </a:endParaRPr>
          </a:p>
          <a:p>
            <a:pPr algn="ctr"/>
            <a:r>
              <a:rPr lang="vi-VN" sz="3600" dirty="0">
                <a:latin typeface="+mj-lt"/>
              </a:rPr>
              <a:t>M</a:t>
            </a:r>
            <a:r>
              <a:rPr lang="vi-VN" sz="3600" dirty="0" smtClean="0">
                <a:latin typeface="+mj-lt"/>
              </a:rPr>
              <a:t>ọi </a:t>
            </a:r>
            <a:r>
              <a:rPr lang="vi-VN" sz="3600" dirty="0">
                <a:latin typeface="+mj-lt"/>
              </a:rPr>
              <a:t>người đều cảm nhận được khi đến đây chính là cái khí thế hào hùng, kiên trung, bất khuất của dân tộc Việt. </a:t>
            </a:r>
            <a:endParaRPr lang="vi-VN" sz="3600" dirty="0" smtClean="0">
              <a:latin typeface="+mj-lt"/>
            </a:endParaRPr>
          </a:p>
          <a:p>
            <a:pPr algn="ctr"/>
            <a:endParaRPr lang="en-US" sz="3600" b="1" dirty="0">
              <a:solidFill>
                <a:schemeClr val="bg1"/>
              </a:solidFill>
              <a:latin typeface="+mj-lt"/>
            </a:endParaRPr>
          </a:p>
        </p:txBody>
      </p:sp>
      <p:sp>
        <p:nvSpPr>
          <p:cNvPr id="12" name="Rounded Rectangle 11"/>
          <p:cNvSpPr/>
          <p:nvPr/>
        </p:nvSpPr>
        <p:spPr>
          <a:xfrm>
            <a:off x="3920681" y="103683"/>
            <a:ext cx="7838652" cy="4069072"/>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smtClean="0">
              <a:solidFill>
                <a:srgbClr val="FFFF00"/>
              </a:solidFill>
            </a:endParaRPr>
          </a:p>
          <a:p>
            <a:pPr algn="ctr"/>
            <a:r>
              <a:rPr lang="vi-VN" sz="4000" b="1" dirty="0" smtClean="0">
                <a:solidFill>
                  <a:srgbClr val="FFFF00"/>
                </a:solidFill>
                <a:latin typeface="+mj-lt"/>
              </a:rPr>
              <a:t>Địa </a:t>
            </a:r>
            <a:r>
              <a:rPr lang="vi-VN" sz="4000" b="1" dirty="0">
                <a:solidFill>
                  <a:srgbClr val="FFFF00"/>
                </a:solidFill>
                <a:latin typeface="+mj-lt"/>
              </a:rPr>
              <a:t>Đ</a:t>
            </a:r>
            <a:r>
              <a:rPr lang="vi-VN" sz="4000" b="1" dirty="0" smtClean="0">
                <a:solidFill>
                  <a:srgbClr val="FFFF00"/>
                </a:solidFill>
                <a:latin typeface="+mj-lt"/>
              </a:rPr>
              <a:t>ạo </a:t>
            </a:r>
            <a:r>
              <a:rPr lang="vi-VN" sz="4000" b="1" dirty="0">
                <a:solidFill>
                  <a:srgbClr val="FFFF00"/>
                </a:solidFill>
                <a:latin typeface="+mj-lt"/>
              </a:rPr>
              <a:t>Củ Chi</a:t>
            </a:r>
          </a:p>
          <a:p>
            <a:pPr lvl="0" algn="just"/>
            <a:r>
              <a:rPr lang="vi-VN" sz="3600" dirty="0" smtClean="0">
                <a:latin typeface="+mj-lt"/>
              </a:rPr>
              <a:t>Những </a:t>
            </a:r>
            <a:r>
              <a:rPr lang="vi-VN" sz="3600" dirty="0">
                <a:latin typeface="+mj-lt"/>
              </a:rPr>
              <a:t>đường hầm được thiết kế, bố trí vô cùng tinh vi và đầy thông minh. Như được biết đây chính là yếu tố góp phần tạo nên thành công trong thời kỳ kháng chiến chống </a:t>
            </a:r>
            <a:r>
              <a:rPr lang="vi-VN" sz="3600" dirty="0" smtClean="0">
                <a:latin typeface="+mj-lt"/>
              </a:rPr>
              <a:t>giặc</a:t>
            </a:r>
            <a:r>
              <a:rPr lang="vi-VN" sz="3600" dirty="0">
                <a:latin typeface="+mj-lt"/>
              </a:rPr>
              <a:t>. </a:t>
            </a:r>
          </a:p>
          <a:p>
            <a:pPr algn="ctr"/>
            <a:endParaRPr lang="en-US" sz="3600" b="1" dirty="0">
              <a:solidFill>
                <a:schemeClr val="bg1"/>
              </a:solidFill>
              <a:latin typeface="+mj-lt"/>
            </a:endParaRPr>
          </a:p>
        </p:txBody>
      </p:sp>
    </p:spTree>
    <p:custDataLst>
      <p:tags r:id="rId1"/>
    </p:custDataLst>
    <p:extLst>
      <p:ext uri="{BB962C8B-B14F-4D97-AF65-F5344CB8AC3E}">
        <p14:creationId xmlns:p14="http://schemas.microsoft.com/office/powerpoint/2010/main" val="3104691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6373">
        <p15:prstTrans prst="peelOff"/>
        <p:sndAc>
          <p:stSnd>
            <p:snd r:embed="rId4" name="chimes.wav"/>
          </p:stSnd>
        </p:sndAc>
      </p:transition>
    </mc:Choice>
    <mc:Fallback xmlns="">
      <p:transition spd="slow" advTm="26373">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2000" b="-12000"/>
          </a:stretch>
        </a:blipFill>
        <a:effectLst/>
      </p:bgPr>
    </p:bg>
    <p:spTree>
      <p:nvGrpSpPr>
        <p:cNvPr id="1" name=""/>
        <p:cNvGrpSpPr/>
        <p:nvPr/>
      </p:nvGrpSpPr>
      <p:grpSpPr>
        <a:xfrm>
          <a:off x="0" y="0"/>
          <a:ext cx="0" cy="0"/>
          <a:chOff x="0" y="0"/>
          <a:chExt cx="0" cy="0"/>
        </a:xfrm>
      </p:grpSpPr>
      <p:sp>
        <p:nvSpPr>
          <p:cNvPr id="29" name="Rounded Rectangle 28"/>
          <p:cNvSpPr/>
          <p:nvPr/>
        </p:nvSpPr>
        <p:spPr>
          <a:xfrm>
            <a:off x="402855" y="3789372"/>
            <a:ext cx="3388139" cy="1166990"/>
          </a:xfrm>
          <a:prstGeom prst="roundRect">
            <a:avLst>
              <a:gd name="adj" fmla="val 22746"/>
            </a:avLst>
          </a:prstGeom>
          <a:solidFill>
            <a:schemeClr val="accent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i="1">
              <a:solidFill>
                <a:srgbClr val="002060"/>
              </a:solidFill>
              <a:latin typeface="Times New Roman" pitchFamily="18" charset="0"/>
              <a:cs typeface="Times New Roman" pitchFamily="18" charset="0"/>
            </a:endParaRPr>
          </a:p>
        </p:txBody>
      </p:sp>
      <p:sp>
        <p:nvSpPr>
          <p:cNvPr id="30" name="Rounded Rectangle 29"/>
          <p:cNvSpPr/>
          <p:nvPr/>
        </p:nvSpPr>
        <p:spPr>
          <a:xfrm>
            <a:off x="485176" y="1382659"/>
            <a:ext cx="3271346" cy="2967244"/>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31" name="TextBox 30"/>
          <p:cNvSpPr txBox="1"/>
          <p:nvPr/>
        </p:nvSpPr>
        <p:spPr>
          <a:xfrm>
            <a:off x="309987" y="1989118"/>
            <a:ext cx="3363833" cy="1754326"/>
          </a:xfrm>
          <a:prstGeom prst="rect">
            <a:avLst/>
          </a:prstGeom>
          <a:noFill/>
        </p:spPr>
        <p:txBody>
          <a:bodyPr wrap="square" rtlCol="0">
            <a:spAutoFit/>
          </a:bodyPr>
          <a:lstStyle/>
          <a:p>
            <a:pPr lvl="0" algn="ctr"/>
            <a:r>
              <a:rPr lang="vi-VN" sz="3600" b="1" i="1" dirty="0">
                <a:solidFill>
                  <a:srgbClr val="FF0000"/>
                </a:solidFill>
                <a:latin typeface="+mj-lt"/>
              </a:rPr>
              <a:t>Nêu giá trị của di tích lịch sử - văn hoá.</a:t>
            </a:r>
            <a:endParaRPr lang="vi-VN" sz="3600" b="1" dirty="0">
              <a:solidFill>
                <a:srgbClr val="FF0000"/>
              </a:solidFill>
              <a:latin typeface="+mj-lt"/>
            </a:endParaRPr>
          </a:p>
        </p:txBody>
      </p:sp>
      <p:sp>
        <p:nvSpPr>
          <p:cNvPr id="33" name="Rounded Rectangle 32"/>
          <p:cNvSpPr/>
          <p:nvPr/>
        </p:nvSpPr>
        <p:spPr>
          <a:xfrm>
            <a:off x="559779" y="1053021"/>
            <a:ext cx="3122140" cy="632868"/>
          </a:xfrm>
          <a:prstGeom prst="roundRect">
            <a:avLst>
              <a:gd name="adj" fmla="val 30702"/>
            </a:avLst>
          </a:prstGeom>
          <a:solidFill>
            <a:schemeClr val="accent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latin typeface="Times New Roman" pitchFamily="18" charset="0"/>
                <a:cs typeface="Times New Roman" pitchFamily="18" charset="0"/>
              </a:rPr>
              <a:t>Câu</a:t>
            </a:r>
            <a:r>
              <a:rPr lang="en-US" sz="3600" b="1" dirty="0" smtClean="0">
                <a:latin typeface="Times New Roman" pitchFamily="18" charset="0"/>
                <a:cs typeface="Times New Roman" pitchFamily="18" charset="0"/>
              </a:rPr>
              <a:t> 2</a:t>
            </a:r>
          </a:p>
        </p:txBody>
      </p:sp>
      <p:sp>
        <p:nvSpPr>
          <p:cNvPr id="13" name="Rounded Rectangle 12"/>
          <p:cNvSpPr/>
          <p:nvPr/>
        </p:nvSpPr>
        <p:spPr>
          <a:xfrm>
            <a:off x="4112943" y="394217"/>
            <a:ext cx="7838652" cy="5085285"/>
          </a:xfrm>
          <a:prstGeom prst="roundRect">
            <a:avLst>
              <a:gd name="adj" fmla="val 30702"/>
            </a:avLst>
          </a:prstGeom>
          <a:solidFill>
            <a:srgbClr val="0070C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smtClean="0">
                <a:latin typeface="+mj-lt"/>
              </a:rPr>
              <a:t>Đây </a:t>
            </a:r>
            <a:r>
              <a:rPr lang="vi-VN" sz="4000" dirty="0">
                <a:latin typeface="+mj-lt"/>
              </a:rPr>
              <a:t>cũng là bằng chứng, là dấu ấn về truyền thống lịch sử, văn hoá; về trình độ phát triển trong quá khứ của nước ta. Thông qua di tích, tìm thấy những giá trị lịch sử, văn hoá tinh thần của cha ông thuở trước.</a:t>
            </a:r>
            <a:endParaRPr lang="en-US" sz="4000" b="1" dirty="0">
              <a:solidFill>
                <a:schemeClr val="bg1"/>
              </a:solidFill>
              <a:latin typeface="+mj-lt"/>
            </a:endParaRPr>
          </a:p>
        </p:txBody>
      </p:sp>
    </p:spTree>
    <p:custDataLst>
      <p:tags r:id="rId1"/>
    </p:custDataLst>
    <p:extLst>
      <p:ext uri="{BB962C8B-B14F-4D97-AF65-F5344CB8AC3E}">
        <p14:creationId xmlns:p14="http://schemas.microsoft.com/office/powerpoint/2010/main" val="1763578900"/>
      </p:ext>
    </p:extLst>
  </p:cSld>
  <p:clrMapOvr>
    <a:masterClrMapping/>
  </p:clrMapOvr>
  <p:transition spd="slow" advTm="19931">
    <p:cover/>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TextBox 1"/>
          <p:cNvSpPr txBox="1"/>
          <p:nvPr/>
        </p:nvSpPr>
        <p:spPr>
          <a:xfrm>
            <a:off x="1934193" y="405426"/>
            <a:ext cx="9173517" cy="4247317"/>
          </a:xfrm>
          <a:prstGeom prst="rect">
            <a:avLst/>
          </a:prstGeom>
          <a:noFill/>
        </p:spPr>
        <p:txBody>
          <a:bodyPr wrap="square" rtlCol="0">
            <a:spAutoFit/>
          </a:bodyPr>
          <a:lstStyle/>
          <a:p>
            <a:pPr algn="ctr"/>
            <a:r>
              <a:rPr lang="en-US" sz="5400" b="1" dirty="0" err="1" smtClean="0">
                <a:solidFill>
                  <a:srgbClr val="00B050"/>
                </a:solidFill>
                <a:latin typeface="Times New Roman" panose="02020603050405020304" pitchFamily="18" charset="0"/>
                <a:cs typeface="Times New Roman" panose="02020603050405020304" pitchFamily="18" charset="0"/>
              </a:rPr>
              <a:t>Dặn</a:t>
            </a:r>
            <a:r>
              <a:rPr lang="en-US" sz="5400" b="1" dirty="0" smtClean="0">
                <a:solidFill>
                  <a:srgbClr val="00B050"/>
                </a:solidFill>
                <a:latin typeface="Times New Roman" panose="02020603050405020304" pitchFamily="18" charset="0"/>
                <a:cs typeface="Times New Roman" panose="02020603050405020304" pitchFamily="18" charset="0"/>
              </a:rPr>
              <a:t> </a:t>
            </a:r>
            <a:r>
              <a:rPr lang="en-US" sz="5400" b="1" dirty="0" err="1" smtClean="0">
                <a:solidFill>
                  <a:srgbClr val="00B050"/>
                </a:solidFill>
                <a:latin typeface="Times New Roman" panose="02020603050405020304" pitchFamily="18" charset="0"/>
                <a:cs typeface="Times New Roman" panose="02020603050405020304" pitchFamily="18" charset="0"/>
              </a:rPr>
              <a:t>Dò</a:t>
            </a:r>
            <a:r>
              <a:rPr lang="en-US" sz="5400" b="1" dirty="0" smtClean="0">
                <a:solidFill>
                  <a:srgbClr val="00B050"/>
                </a:solidFill>
                <a:latin typeface="Times New Roman" panose="02020603050405020304" pitchFamily="18" charset="0"/>
                <a:cs typeface="Times New Roman" panose="02020603050405020304" pitchFamily="18" charset="0"/>
              </a:rPr>
              <a:t>:</a:t>
            </a:r>
          </a:p>
          <a:p>
            <a:r>
              <a:rPr lang="vi-VN" sz="5400" dirty="0">
                <a:solidFill>
                  <a:schemeClr val="accent6"/>
                </a:solidFill>
                <a:latin typeface="Times New Roman" panose="02020603050405020304" pitchFamily="18" charset="0"/>
                <a:cs typeface="Times New Roman" panose="02020603050405020304" pitchFamily="18" charset="0"/>
              </a:rPr>
              <a:t>-</a:t>
            </a:r>
            <a:r>
              <a:rPr lang="vi-VN" sz="5400" dirty="0" smtClean="0">
                <a:solidFill>
                  <a:schemeClr val="accent6"/>
                </a:solidFill>
                <a:latin typeface="Times New Roman" panose="02020603050405020304" pitchFamily="18" charset="0"/>
                <a:cs typeface="Times New Roman" panose="02020603050405020304" pitchFamily="18" charset="0"/>
              </a:rPr>
              <a:t> </a:t>
            </a:r>
            <a:r>
              <a:rPr lang="vi-VN" sz="5400" dirty="0">
                <a:solidFill>
                  <a:schemeClr val="accent6"/>
                </a:solidFill>
                <a:latin typeface="Times New Roman" panose="02020603050405020304" pitchFamily="18" charset="0"/>
                <a:cs typeface="Times New Roman" panose="02020603050405020304" pitchFamily="18" charset="0"/>
              </a:rPr>
              <a:t>Ôn lại về giá trị của di tích lịch sử - văn hóa.</a:t>
            </a:r>
          </a:p>
          <a:p>
            <a:r>
              <a:rPr lang="vi-VN" sz="5400" dirty="0">
                <a:solidFill>
                  <a:schemeClr val="accent6"/>
                </a:solidFill>
                <a:latin typeface="Times New Roman" panose="02020603050405020304" pitchFamily="18" charset="0"/>
                <a:cs typeface="Times New Roman" panose="02020603050405020304" pitchFamily="18" charset="0"/>
              </a:rPr>
              <a:t>-</a:t>
            </a:r>
            <a:r>
              <a:rPr lang="vi-VN" sz="5400" dirty="0" smtClean="0">
                <a:solidFill>
                  <a:schemeClr val="accent6"/>
                </a:solidFill>
                <a:latin typeface="Times New Roman" panose="02020603050405020304" pitchFamily="18" charset="0"/>
                <a:cs typeface="Times New Roman" panose="02020603050405020304" pitchFamily="18" charset="0"/>
              </a:rPr>
              <a:t> </a:t>
            </a:r>
            <a:r>
              <a:rPr lang="vi-VN" sz="5400" dirty="0">
                <a:solidFill>
                  <a:schemeClr val="accent6"/>
                </a:solidFill>
                <a:latin typeface="Times New Roman" panose="02020603050405020304" pitchFamily="18" charset="0"/>
                <a:cs typeface="Times New Roman" panose="02020603050405020304" pitchFamily="18" charset="0"/>
              </a:rPr>
              <a:t>Tìm hiểu về bảo tồn di tích lịch sử - văn hoá</a:t>
            </a:r>
            <a:r>
              <a:rPr lang="vi-VN" sz="5400" dirty="0" smtClean="0">
                <a:solidFill>
                  <a:schemeClr val="accent6"/>
                </a:solidFill>
                <a:latin typeface="Times New Roman" panose="02020603050405020304" pitchFamily="18" charset="0"/>
                <a:cs typeface="Times New Roman" panose="02020603050405020304" pitchFamily="18" charset="0"/>
              </a:rPr>
              <a:t>.</a:t>
            </a:r>
            <a:endParaRPr lang="en-US" sz="5400" dirty="0" smtClean="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3488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2821">
        <p15:prstTrans prst="wind"/>
        <p:sndAc>
          <p:stSnd>
            <p:snd r:embed="rId2" name="chimes.wav"/>
          </p:stSnd>
        </p:sndAc>
      </p:transition>
    </mc:Choice>
    <mc:Fallback xmlns="">
      <p:transition spd="slow" advTm="12821">
        <p:fade/>
        <p:sndAc>
          <p:stSnd>
            <p:snd r:embed="rId7" name="chimes.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94428E-2B61-7313-2801-17EB1FDA13E4}"/>
              </a:ext>
            </a:extLst>
          </p:cNvPr>
          <p:cNvSpPr/>
          <p:nvPr/>
        </p:nvSpPr>
        <p:spPr>
          <a:xfrm>
            <a:off x="0" y="6580909"/>
            <a:ext cx="12192000" cy="2770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5452E83-D41D-9B02-DC1E-F2352ECA6060}"/>
              </a:ext>
            </a:extLst>
          </p:cNvPr>
          <p:cNvSpPr/>
          <p:nvPr/>
        </p:nvSpPr>
        <p:spPr>
          <a:xfrm>
            <a:off x="2854036" y="504500"/>
            <a:ext cx="6996546" cy="194966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latin typeface="Times New Roman" panose="02020603050405020304" pitchFamily="18" charset="0"/>
                <a:cs typeface="Times New Roman" panose="02020603050405020304" pitchFamily="18" charset="0"/>
              </a:rPr>
              <a:t>KHỞI ĐỘNG</a:t>
            </a:r>
          </a:p>
        </p:txBody>
      </p:sp>
      <p:pic>
        <p:nvPicPr>
          <p:cNvPr id="7" name="Picture 6">
            <a:extLst>
              <a:ext uri="{FF2B5EF4-FFF2-40B4-BE49-F238E27FC236}">
                <a16:creationId xmlns:a16="http://schemas.microsoft.com/office/drawing/2014/main" id="{99D1BE4D-2FD8-38F4-4522-E3F43C70212D}"/>
              </a:ext>
            </a:extLst>
          </p:cNvPr>
          <p:cNvPicPr>
            <a:picLocks noChangeAspect="1"/>
          </p:cNvPicPr>
          <p:nvPr/>
        </p:nvPicPr>
        <p:blipFill rotWithShape="1">
          <a:blip r:embed="rId3"/>
          <a:srcRect t="51014" b="5905"/>
          <a:stretch/>
        </p:blipFill>
        <p:spPr>
          <a:xfrm>
            <a:off x="5984433" y="3428999"/>
            <a:ext cx="6039751" cy="3151909"/>
          </a:xfrm>
          <a:prstGeom prst="rect">
            <a:avLst/>
          </a:prstGeom>
        </p:spPr>
      </p:pic>
      <p:pic>
        <p:nvPicPr>
          <p:cNvPr id="8" name="Picture 7">
            <a:extLst>
              <a:ext uri="{FF2B5EF4-FFF2-40B4-BE49-F238E27FC236}">
                <a16:creationId xmlns:a16="http://schemas.microsoft.com/office/drawing/2014/main" id="{10E2F495-EFE7-BCFA-518A-0E95D00F7510}"/>
              </a:ext>
            </a:extLst>
          </p:cNvPr>
          <p:cNvPicPr>
            <a:picLocks noChangeAspect="1"/>
          </p:cNvPicPr>
          <p:nvPr/>
        </p:nvPicPr>
        <p:blipFill>
          <a:blip r:embed="rId4"/>
          <a:stretch>
            <a:fillRect/>
          </a:stretch>
        </p:blipFill>
        <p:spPr>
          <a:xfrm>
            <a:off x="167816" y="2491906"/>
            <a:ext cx="4362621" cy="3619859"/>
          </a:xfrm>
          <a:prstGeom prst="rect">
            <a:avLst/>
          </a:prstGeom>
        </p:spPr>
      </p:pic>
    </p:spTree>
    <p:extLst>
      <p:ext uri="{BB962C8B-B14F-4D97-AF65-F5344CB8AC3E}">
        <p14:creationId xmlns:p14="http://schemas.microsoft.com/office/powerpoint/2010/main" val="3145918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783">
        <p15:prstTrans prst="prestige"/>
        <p:sndAc>
          <p:stSnd>
            <p:snd r:embed="rId2" name="chimes.wav"/>
          </p:stSnd>
        </p:sndAc>
      </p:transition>
    </mc:Choice>
    <mc:Fallback xmlns="">
      <p:transition spd="slow" advTm="10783">
        <p:fade/>
        <p:sndAc>
          <p:stSnd>
            <p:snd r:embed="rId8" name="chimes.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9419"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55453"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30" name="Rectangle 29"/>
          <p:cNvSpPr/>
          <p:nvPr/>
        </p:nvSpPr>
        <p:spPr>
          <a:xfrm>
            <a:off x="4847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58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9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81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92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403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14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25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25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36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sp>
        <p:nvSpPr>
          <p:cNvPr id="17" name="Rectangle 16"/>
          <p:cNvSpPr/>
          <p:nvPr/>
        </p:nvSpPr>
        <p:spPr>
          <a:xfrm>
            <a:off x="1282131" y="0"/>
            <a:ext cx="9915525" cy="769441"/>
          </a:xfrm>
          <a:prstGeom prst="rect">
            <a:avLst/>
          </a:prstGeom>
          <a:solidFill>
            <a:schemeClr val="accent4">
              <a:lumMod val="20000"/>
              <a:lumOff val="80000"/>
            </a:schemeClr>
          </a:solidFill>
          <a:ln>
            <a:noFill/>
          </a:ln>
          <a:effectLst>
            <a:outerShdw blurRad="50800" dist="38100" dir="5400000" algn="t" rotWithShape="0">
              <a:prstClr val="black">
                <a:alpha val="40000"/>
              </a:prstClr>
            </a:outerShdw>
          </a:effectLst>
        </p:spPr>
        <p:txBody>
          <a:bodyPr wrap="square">
            <a:spAutoFit/>
          </a:bodyPr>
          <a:lstStyle/>
          <a:p>
            <a:pPr algn="ctr"/>
            <a:r>
              <a:rPr lang="en-US" sz="4400" b="1" dirty="0" err="1">
                <a:solidFill>
                  <a:srgbClr val="0070C0"/>
                </a:solidFill>
              </a:rPr>
              <a:t>Em</a:t>
            </a:r>
            <a:r>
              <a:rPr lang="en-US" sz="4400" b="1" dirty="0">
                <a:solidFill>
                  <a:srgbClr val="0070C0"/>
                </a:solidFill>
              </a:rPr>
              <a:t> </a:t>
            </a:r>
            <a:r>
              <a:rPr lang="en-US" sz="4400" b="1" dirty="0" err="1">
                <a:solidFill>
                  <a:srgbClr val="0070C0"/>
                </a:solidFill>
              </a:rPr>
              <a:t>hãy</a:t>
            </a:r>
            <a:r>
              <a:rPr lang="en-US" sz="4400" b="1" dirty="0">
                <a:solidFill>
                  <a:srgbClr val="0070C0"/>
                </a:solidFill>
              </a:rPr>
              <a:t> </a:t>
            </a:r>
            <a:r>
              <a:rPr lang="en-US" sz="4400" b="1" dirty="0" err="1">
                <a:solidFill>
                  <a:srgbClr val="0070C0"/>
                </a:solidFill>
              </a:rPr>
              <a:t>cho</a:t>
            </a:r>
            <a:r>
              <a:rPr lang="en-US" sz="4400" b="1" dirty="0">
                <a:solidFill>
                  <a:srgbClr val="0070C0"/>
                </a:solidFill>
              </a:rPr>
              <a:t> </a:t>
            </a:r>
            <a:r>
              <a:rPr lang="en-US" sz="4400" b="1" dirty="0" err="1">
                <a:solidFill>
                  <a:srgbClr val="0070C0"/>
                </a:solidFill>
              </a:rPr>
              <a:t>biết</a:t>
            </a:r>
            <a:r>
              <a:rPr lang="en-US" sz="4400" b="1" dirty="0">
                <a:solidFill>
                  <a:srgbClr val="0070C0"/>
                </a:solidFill>
              </a:rPr>
              <a:t> </a:t>
            </a:r>
            <a:r>
              <a:rPr lang="en-US" sz="4400" b="1" dirty="0" err="1">
                <a:solidFill>
                  <a:srgbClr val="0070C0"/>
                </a:solidFill>
              </a:rPr>
              <a:t>đây</a:t>
            </a:r>
            <a:r>
              <a:rPr lang="en-US" sz="4400" b="1" dirty="0">
                <a:solidFill>
                  <a:srgbClr val="0070C0"/>
                </a:solidFill>
              </a:rPr>
              <a:t> </a:t>
            </a:r>
            <a:r>
              <a:rPr lang="en-US" sz="4400" b="1" dirty="0" err="1">
                <a:solidFill>
                  <a:srgbClr val="0070C0"/>
                </a:solidFill>
              </a:rPr>
              <a:t>là</a:t>
            </a:r>
            <a:r>
              <a:rPr lang="en-US" sz="4400" b="1" dirty="0">
                <a:solidFill>
                  <a:srgbClr val="0070C0"/>
                </a:solidFill>
              </a:rPr>
              <a:t> di </a:t>
            </a:r>
            <a:r>
              <a:rPr lang="en-US" sz="4400" b="1" dirty="0" err="1">
                <a:solidFill>
                  <a:srgbClr val="0070C0"/>
                </a:solidFill>
              </a:rPr>
              <a:t>tích</a:t>
            </a:r>
            <a:r>
              <a:rPr lang="en-US" sz="4400" b="1" dirty="0">
                <a:solidFill>
                  <a:srgbClr val="0070C0"/>
                </a:solidFill>
              </a:rPr>
              <a:t> </a:t>
            </a:r>
            <a:r>
              <a:rPr lang="en-US" sz="4400" b="1" dirty="0" err="1">
                <a:solidFill>
                  <a:srgbClr val="0070C0"/>
                </a:solidFill>
              </a:rPr>
              <a:t>lịch</a:t>
            </a:r>
            <a:r>
              <a:rPr lang="en-US" sz="4400" b="1" dirty="0">
                <a:solidFill>
                  <a:srgbClr val="0070C0"/>
                </a:solidFill>
              </a:rPr>
              <a:t> </a:t>
            </a:r>
            <a:r>
              <a:rPr lang="en-US" sz="4400" b="1" dirty="0" err="1">
                <a:solidFill>
                  <a:srgbClr val="0070C0"/>
                </a:solidFill>
              </a:rPr>
              <a:t>sử</a:t>
            </a:r>
            <a:r>
              <a:rPr lang="en-US" sz="4400" b="1" dirty="0">
                <a:solidFill>
                  <a:srgbClr val="0070C0"/>
                </a:solidFill>
              </a:rPr>
              <a:t> </a:t>
            </a:r>
            <a:r>
              <a:rPr lang="en-US" sz="4400" b="1" dirty="0" err="1">
                <a:solidFill>
                  <a:srgbClr val="0070C0"/>
                </a:solidFill>
              </a:rPr>
              <a:t>nào</a:t>
            </a:r>
            <a:r>
              <a:rPr lang="en-US" sz="4400" b="1" dirty="0">
                <a:solidFill>
                  <a:srgbClr val="0070C0"/>
                </a:solidFill>
              </a:rPr>
              <a:t>?</a:t>
            </a:r>
          </a:p>
        </p:txBody>
      </p:sp>
      <p:pic>
        <p:nvPicPr>
          <p:cNvPr id="18" name="Picture 17" descr="di tích lịch sử ở thành phố Hồ Chí Minh"/>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3037" y="885825"/>
            <a:ext cx="9336579" cy="4219575"/>
          </a:xfrm>
          <a:prstGeom prst="rect">
            <a:avLst/>
          </a:prstGeom>
          <a:noFill/>
          <a:ln>
            <a:noFill/>
          </a:ln>
        </p:spPr>
      </p:pic>
      <p:sp>
        <p:nvSpPr>
          <p:cNvPr id="3" name="Rectangle 2"/>
          <p:cNvSpPr/>
          <p:nvPr/>
        </p:nvSpPr>
        <p:spPr>
          <a:xfrm>
            <a:off x="1590126" y="5345378"/>
            <a:ext cx="9042400" cy="830997"/>
          </a:xfrm>
          <a:prstGeom prst="rect">
            <a:avLst/>
          </a:prstGeom>
          <a:solidFill>
            <a:schemeClr val="accent5">
              <a:lumMod val="75000"/>
            </a:schemeClr>
          </a:solidFill>
        </p:spPr>
        <p:txBody>
          <a:bodyPr wrap="square">
            <a:spAutoFit/>
          </a:bodyPr>
          <a:lstStyle/>
          <a:p>
            <a:pPr algn="ctr"/>
            <a:r>
              <a:rPr lang="vi-VN" sz="4800" b="1" dirty="0">
                <a:solidFill>
                  <a:schemeClr val="accent4">
                    <a:lumMod val="40000"/>
                    <a:lumOff val="60000"/>
                  </a:schemeClr>
                </a:solidFill>
              </a:rPr>
              <a:t>Địa đạo Củ Chi</a:t>
            </a:r>
            <a:endParaRPr lang="en-US" sz="4800" b="1" dirty="0">
              <a:solidFill>
                <a:schemeClr val="accent4">
                  <a:lumMod val="40000"/>
                  <a:lumOff val="60000"/>
                </a:schemeClr>
              </a:solidFill>
            </a:endParaRPr>
          </a:p>
        </p:txBody>
      </p:sp>
    </p:spTree>
    <p:custDataLst>
      <p:tags r:id="rId1"/>
    </p:custDataLst>
    <p:extLst>
      <p:ext uri="{BB962C8B-B14F-4D97-AF65-F5344CB8AC3E}">
        <p14:creationId xmlns:p14="http://schemas.microsoft.com/office/powerpoint/2010/main" val="3490059146"/>
      </p:ext>
    </p:extLst>
  </p:cSld>
  <p:clrMapOvr>
    <a:masterClrMapping/>
  </p:clrMapOvr>
  <mc:AlternateContent xmlns:mc="http://schemas.openxmlformats.org/markup-compatibility/2006" xmlns:p14="http://schemas.microsoft.com/office/powerpoint/2010/main">
    <mc:Choice Requires="p14">
      <p:transition spd="slow" p14:dur="1600" advTm="27476">
        <p14:conveyor dir="l"/>
        <p:sndAc>
          <p:stSnd>
            <p:snd r:embed="rId3" name="chimes.wav"/>
          </p:stSnd>
        </p:sndAc>
      </p:transition>
    </mc:Choice>
    <mc:Fallback xmlns="">
      <p:transition spd="slow" advTm="27476">
        <p:fade/>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0" presetClass="entr" presetSubtype="0" fill="hold" grpId="0" nodeType="with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par>
                                <p:cTn id="87" presetID="26" presetClass="emph" presetSubtype="0" repeatCount="5000" fill="hold" grpId="1" nodeType="withEffect">
                                  <p:stCondLst>
                                    <p:cond delay="0"/>
                                  </p:stCondLst>
                                  <p:childTnLst>
                                    <p:animEffect transition="out" filter="fade">
                                      <p:cBhvr>
                                        <p:cTn id="88" dur="500" tmFilter="0, 0; .2, .5; .8, .5; 1, 0"/>
                                        <p:tgtEl>
                                          <p:spTgt spid="42"/>
                                        </p:tgtEl>
                                      </p:cBhvr>
                                    </p:animEffect>
                                    <p:animScale>
                                      <p:cBhvr>
                                        <p:cTn id="89" dur="250" autoRev="1" fill="hold"/>
                                        <p:tgtEl>
                                          <p:spTgt spid="42"/>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26" presetClass="emph" presetSubtype="0" fill="hold" grpId="0" nodeType="clickEffect">
                                  <p:stCondLst>
                                    <p:cond delay="0"/>
                                  </p:stCondLst>
                                  <p:childTnLst>
                                    <p:animEffect transition="out" filter="fade">
                                      <p:cBhvr>
                                        <p:cTn id="93" dur="500" tmFilter="0, 0; .2, .5; .8, .5; 1, 0"/>
                                        <p:tgtEl>
                                          <p:spTgt spid="41"/>
                                        </p:tgtEl>
                                      </p:cBhvr>
                                    </p:animEffect>
                                    <p:animScale>
                                      <p:cBhvr>
                                        <p:cTn id="94" dur="250" autoRev="1" fill="hold"/>
                                        <p:tgtEl>
                                          <p:spTgt spid="41"/>
                                        </p:tgtEl>
                                      </p:cBhvr>
                                      <p:by x="105000" y="105000"/>
                                    </p:animScale>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grpId="0" nodeType="clickEffect">
                                  <p:stCondLst>
                                    <p:cond delay="0"/>
                                  </p:stCondLst>
                                  <p:childTnLst>
                                    <p:set>
                                      <p:cBhvr>
                                        <p:cTn id="98" dur="1" fill="hold">
                                          <p:stCondLst>
                                            <p:cond delay="0"/>
                                          </p:stCondLst>
                                        </p:cTn>
                                        <p:tgtEl>
                                          <p:spTgt spid="3"/>
                                        </p:tgtEl>
                                        <p:attrNameLst>
                                          <p:attrName>style.visibility</p:attrName>
                                        </p:attrNameLst>
                                      </p:cBhvr>
                                      <p:to>
                                        <p:strVal val="visible"/>
                                      </p:to>
                                    </p:set>
                                    <p:animEffect transition="in" filter="circle(in)">
                                      <p:cBhvr>
                                        <p:cTn id="9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9419"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55453"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30" name="Rectangle 29"/>
          <p:cNvSpPr/>
          <p:nvPr/>
        </p:nvSpPr>
        <p:spPr>
          <a:xfrm>
            <a:off x="4847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58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9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81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92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403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14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25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25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36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sp>
        <p:nvSpPr>
          <p:cNvPr id="17" name="Rectangle 16"/>
          <p:cNvSpPr/>
          <p:nvPr/>
        </p:nvSpPr>
        <p:spPr>
          <a:xfrm>
            <a:off x="1282131" y="0"/>
            <a:ext cx="9915525" cy="769441"/>
          </a:xfrm>
          <a:prstGeom prst="rect">
            <a:avLst/>
          </a:prstGeom>
          <a:solidFill>
            <a:schemeClr val="accent4">
              <a:lumMod val="20000"/>
              <a:lumOff val="80000"/>
            </a:schemeClr>
          </a:solidFill>
          <a:ln>
            <a:noFill/>
          </a:ln>
          <a:effectLst>
            <a:outerShdw blurRad="50800" dist="38100" dir="5400000" algn="t" rotWithShape="0">
              <a:prstClr val="black">
                <a:alpha val="40000"/>
              </a:prstClr>
            </a:outerShdw>
          </a:effectLst>
        </p:spPr>
        <p:txBody>
          <a:bodyPr wrap="square">
            <a:spAutoFit/>
          </a:bodyPr>
          <a:lstStyle/>
          <a:p>
            <a:pPr algn="ctr"/>
            <a:r>
              <a:rPr lang="en-US" sz="4400" b="1" dirty="0" err="1">
                <a:solidFill>
                  <a:srgbClr val="0070C0"/>
                </a:solidFill>
              </a:rPr>
              <a:t>Em</a:t>
            </a:r>
            <a:r>
              <a:rPr lang="en-US" sz="4400" b="1" dirty="0">
                <a:solidFill>
                  <a:srgbClr val="0070C0"/>
                </a:solidFill>
              </a:rPr>
              <a:t> </a:t>
            </a:r>
            <a:r>
              <a:rPr lang="en-US" sz="4400" b="1" dirty="0" err="1">
                <a:solidFill>
                  <a:srgbClr val="0070C0"/>
                </a:solidFill>
              </a:rPr>
              <a:t>hãy</a:t>
            </a:r>
            <a:r>
              <a:rPr lang="en-US" sz="4400" b="1" dirty="0">
                <a:solidFill>
                  <a:srgbClr val="0070C0"/>
                </a:solidFill>
              </a:rPr>
              <a:t> </a:t>
            </a:r>
            <a:r>
              <a:rPr lang="en-US" sz="4400" b="1" dirty="0" err="1">
                <a:solidFill>
                  <a:srgbClr val="0070C0"/>
                </a:solidFill>
              </a:rPr>
              <a:t>cho</a:t>
            </a:r>
            <a:r>
              <a:rPr lang="en-US" sz="4400" b="1" dirty="0">
                <a:solidFill>
                  <a:srgbClr val="0070C0"/>
                </a:solidFill>
              </a:rPr>
              <a:t> </a:t>
            </a:r>
            <a:r>
              <a:rPr lang="en-US" sz="4400" b="1" dirty="0" err="1">
                <a:solidFill>
                  <a:srgbClr val="0070C0"/>
                </a:solidFill>
              </a:rPr>
              <a:t>biết</a:t>
            </a:r>
            <a:r>
              <a:rPr lang="en-US" sz="4400" b="1" dirty="0">
                <a:solidFill>
                  <a:srgbClr val="0070C0"/>
                </a:solidFill>
              </a:rPr>
              <a:t> </a:t>
            </a:r>
            <a:r>
              <a:rPr lang="en-US" sz="4400" b="1" dirty="0" err="1">
                <a:solidFill>
                  <a:srgbClr val="0070C0"/>
                </a:solidFill>
              </a:rPr>
              <a:t>đây</a:t>
            </a:r>
            <a:r>
              <a:rPr lang="en-US" sz="4400" b="1" dirty="0">
                <a:solidFill>
                  <a:srgbClr val="0070C0"/>
                </a:solidFill>
              </a:rPr>
              <a:t> </a:t>
            </a:r>
            <a:r>
              <a:rPr lang="en-US" sz="4400" b="1" dirty="0" err="1">
                <a:solidFill>
                  <a:srgbClr val="0070C0"/>
                </a:solidFill>
              </a:rPr>
              <a:t>là</a:t>
            </a:r>
            <a:r>
              <a:rPr lang="en-US" sz="4400" b="1" dirty="0">
                <a:solidFill>
                  <a:srgbClr val="0070C0"/>
                </a:solidFill>
              </a:rPr>
              <a:t> di </a:t>
            </a:r>
            <a:r>
              <a:rPr lang="en-US" sz="4400" b="1" dirty="0" err="1">
                <a:solidFill>
                  <a:srgbClr val="0070C0"/>
                </a:solidFill>
              </a:rPr>
              <a:t>tích</a:t>
            </a:r>
            <a:r>
              <a:rPr lang="en-US" sz="4400" b="1" dirty="0">
                <a:solidFill>
                  <a:srgbClr val="0070C0"/>
                </a:solidFill>
              </a:rPr>
              <a:t> </a:t>
            </a:r>
            <a:r>
              <a:rPr lang="en-US" sz="4400" b="1" dirty="0" err="1">
                <a:solidFill>
                  <a:srgbClr val="0070C0"/>
                </a:solidFill>
              </a:rPr>
              <a:t>lịch</a:t>
            </a:r>
            <a:r>
              <a:rPr lang="en-US" sz="4400" b="1" dirty="0">
                <a:solidFill>
                  <a:srgbClr val="0070C0"/>
                </a:solidFill>
              </a:rPr>
              <a:t> </a:t>
            </a:r>
            <a:r>
              <a:rPr lang="en-US" sz="4400" b="1" dirty="0" err="1">
                <a:solidFill>
                  <a:srgbClr val="0070C0"/>
                </a:solidFill>
              </a:rPr>
              <a:t>sử</a:t>
            </a:r>
            <a:r>
              <a:rPr lang="en-US" sz="4400" b="1" dirty="0">
                <a:solidFill>
                  <a:srgbClr val="0070C0"/>
                </a:solidFill>
              </a:rPr>
              <a:t> </a:t>
            </a:r>
            <a:r>
              <a:rPr lang="en-US" sz="4400" b="1" dirty="0" err="1">
                <a:solidFill>
                  <a:srgbClr val="0070C0"/>
                </a:solidFill>
              </a:rPr>
              <a:t>nào</a:t>
            </a:r>
            <a:r>
              <a:rPr lang="en-US" sz="4400" b="1" dirty="0">
                <a:solidFill>
                  <a:srgbClr val="0070C0"/>
                </a:solidFill>
              </a:rPr>
              <a:t>?</a:t>
            </a:r>
          </a:p>
        </p:txBody>
      </p:sp>
      <p:sp>
        <p:nvSpPr>
          <p:cNvPr id="3" name="Rectangle 2"/>
          <p:cNvSpPr/>
          <p:nvPr/>
        </p:nvSpPr>
        <p:spPr>
          <a:xfrm>
            <a:off x="1202101" y="5345378"/>
            <a:ext cx="9690669" cy="830997"/>
          </a:xfrm>
          <a:prstGeom prst="rect">
            <a:avLst/>
          </a:prstGeom>
          <a:solidFill>
            <a:schemeClr val="accent5">
              <a:lumMod val="75000"/>
            </a:schemeClr>
          </a:solidFill>
        </p:spPr>
        <p:txBody>
          <a:bodyPr wrap="square">
            <a:spAutoFit/>
          </a:bodyPr>
          <a:lstStyle/>
          <a:p>
            <a:r>
              <a:rPr lang="vi-VN" sz="4800" b="1" dirty="0">
                <a:solidFill>
                  <a:schemeClr val="accent4">
                    <a:lumMod val="40000"/>
                    <a:lumOff val="60000"/>
                  </a:schemeClr>
                </a:solidFill>
              </a:rPr>
              <a:t>Bảo tàng lịch sử TP Hồ Chí Minh</a:t>
            </a:r>
            <a:endParaRPr lang="vi-VN" sz="4800" dirty="0">
              <a:solidFill>
                <a:schemeClr val="accent4">
                  <a:lumMod val="40000"/>
                  <a:lumOff val="60000"/>
                </a:schemeClr>
              </a:solidFill>
            </a:endParaRPr>
          </a:p>
        </p:txBody>
      </p:sp>
      <p:pic>
        <p:nvPicPr>
          <p:cNvPr id="19" name="Picture 18" descr="Bảo tàng lịch sử - Di tích lịch sử TP. Hồ Chí Minh không nên bỏ lỡ"/>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3137" y="857019"/>
            <a:ext cx="8588599" cy="4165812"/>
          </a:xfrm>
          <a:prstGeom prst="rect">
            <a:avLst/>
          </a:prstGeom>
          <a:noFill/>
          <a:ln>
            <a:noFill/>
          </a:ln>
        </p:spPr>
      </p:pic>
    </p:spTree>
    <p:custDataLst>
      <p:tags r:id="rId1"/>
    </p:custDataLst>
    <p:extLst>
      <p:ext uri="{BB962C8B-B14F-4D97-AF65-F5344CB8AC3E}">
        <p14:creationId xmlns:p14="http://schemas.microsoft.com/office/powerpoint/2010/main" val="2822327457"/>
      </p:ext>
    </p:extLst>
  </p:cSld>
  <p:clrMapOvr>
    <a:masterClrMapping/>
  </p:clrMapOvr>
  <mc:AlternateContent xmlns:mc="http://schemas.openxmlformats.org/markup-compatibility/2006" xmlns:p14="http://schemas.microsoft.com/office/powerpoint/2010/main">
    <mc:Choice Requires="p14">
      <p:transition spd="slow" p14:dur="2000" advTm="25664">
        <p14:ferris dir="l"/>
        <p:sndAc>
          <p:stSnd>
            <p:snd r:embed="rId3" name="chimes.wav"/>
          </p:stSnd>
        </p:sndAc>
      </p:transition>
    </mc:Choice>
    <mc:Fallback xmlns="">
      <p:transition spd="slow" advTm="25664">
        <p:fade/>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0" presetClass="entr" presetSubtype="0" fill="hold" grpId="0" nodeType="with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par>
                                <p:cTn id="87" presetID="26" presetClass="emph" presetSubtype="0" repeatCount="5000" fill="hold" grpId="1" nodeType="withEffect">
                                  <p:stCondLst>
                                    <p:cond delay="0"/>
                                  </p:stCondLst>
                                  <p:childTnLst>
                                    <p:animEffect transition="out" filter="fade">
                                      <p:cBhvr>
                                        <p:cTn id="88" dur="500" tmFilter="0, 0; .2, .5; .8, .5; 1, 0"/>
                                        <p:tgtEl>
                                          <p:spTgt spid="42"/>
                                        </p:tgtEl>
                                      </p:cBhvr>
                                    </p:animEffect>
                                    <p:animScale>
                                      <p:cBhvr>
                                        <p:cTn id="89" dur="250" autoRev="1" fill="hold"/>
                                        <p:tgtEl>
                                          <p:spTgt spid="42"/>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26" presetClass="emph" presetSubtype="0" fill="hold" grpId="0" nodeType="clickEffect">
                                  <p:stCondLst>
                                    <p:cond delay="0"/>
                                  </p:stCondLst>
                                  <p:childTnLst>
                                    <p:animEffect transition="out" filter="fade">
                                      <p:cBhvr>
                                        <p:cTn id="93" dur="500" tmFilter="0, 0; .2, .5; .8, .5; 1, 0"/>
                                        <p:tgtEl>
                                          <p:spTgt spid="41"/>
                                        </p:tgtEl>
                                      </p:cBhvr>
                                    </p:animEffect>
                                    <p:animScale>
                                      <p:cBhvr>
                                        <p:cTn id="94" dur="250" autoRev="1" fill="hold"/>
                                        <p:tgtEl>
                                          <p:spTgt spid="41"/>
                                        </p:tgtEl>
                                      </p:cBhvr>
                                      <p:by x="105000" y="105000"/>
                                    </p:animScale>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grpId="0" nodeType="clickEffect">
                                  <p:stCondLst>
                                    <p:cond delay="0"/>
                                  </p:stCondLst>
                                  <p:childTnLst>
                                    <p:set>
                                      <p:cBhvr>
                                        <p:cTn id="98" dur="1" fill="hold">
                                          <p:stCondLst>
                                            <p:cond delay="0"/>
                                          </p:stCondLst>
                                        </p:cTn>
                                        <p:tgtEl>
                                          <p:spTgt spid="3"/>
                                        </p:tgtEl>
                                        <p:attrNameLst>
                                          <p:attrName>style.visibility</p:attrName>
                                        </p:attrNameLst>
                                      </p:cBhvr>
                                      <p:to>
                                        <p:strVal val="visible"/>
                                      </p:to>
                                    </p:set>
                                    <p:animEffect transition="in" filter="circle(in)">
                                      <p:cBhvr>
                                        <p:cTn id="9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9419"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55453"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30" name="Rectangle 29"/>
          <p:cNvSpPr/>
          <p:nvPr/>
        </p:nvSpPr>
        <p:spPr>
          <a:xfrm>
            <a:off x="4847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58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9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81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92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403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14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25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25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36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sp>
        <p:nvSpPr>
          <p:cNvPr id="17" name="Rectangle 16"/>
          <p:cNvSpPr/>
          <p:nvPr/>
        </p:nvSpPr>
        <p:spPr>
          <a:xfrm>
            <a:off x="1282131" y="0"/>
            <a:ext cx="9915525" cy="769441"/>
          </a:xfrm>
          <a:prstGeom prst="rect">
            <a:avLst/>
          </a:prstGeom>
          <a:solidFill>
            <a:schemeClr val="accent4">
              <a:lumMod val="20000"/>
              <a:lumOff val="80000"/>
            </a:schemeClr>
          </a:solidFill>
          <a:ln>
            <a:noFill/>
          </a:ln>
          <a:effectLst>
            <a:outerShdw blurRad="50800" dist="38100" dir="5400000" algn="t" rotWithShape="0">
              <a:prstClr val="black">
                <a:alpha val="40000"/>
              </a:prstClr>
            </a:outerShdw>
          </a:effectLst>
        </p:spPr>
        <p:txBody>
          <a:bodyPr wrap="square">
            <a:spAutoFit/>
          </a:bodyPr>
          <a:lstStyle/>
          <a:p>
            <a:pPr algn="ctr"/>
            <a:r>
              <a:rPr lang="en-US" sz="4400" b="1" dirty="0" err="1">
                <a:solidFill>
                  <a:srgbClr val="0070C0"/>
                </a:solidFill>
              </a:rPr>
              <a:t>Em</a:t>
            </a:r>
            <a:r>
              <a:rPr lang="en-US" sz="4400" b="1" dirty="0">
                <a:solidFill>
                  <a:srgbClr val="0070C0"/>
                </a:solidFill>
              </a:rPr>
              <a:t> </a:t>
            </a:r>
            <a:r>
              <a:rPr lang="en-US" sz="4400" b="1" dirty="0" err="1">
                <a:solidFill>
                  <a:srgbClr val="0070C0"/>
                </a:solidFill>
              </a:rPr>
              <a:t>hãy</a:t>
            </a:r>
            <a:r>
              <a:rPr lang="en-US" sz="4400" b="1" dirty="0">
                <a:solidFill>
                  <a:srgbClr val="0070C0"/>
                </a:solidFill>
              </a:rPr>
              <a:t> </a:t>
            </a:r>
            <a:r>
              <a:rPr lang="en-US" sz="4400" b="1" dirty="0" err="1">
                <a:solidFill>
                  <a:srgbClr val="0070C0"/>
                </a:solidFill>
              </a:rPr>
              <a:t>cho</a:t>
            </a:r>
            <a:r>
              <a:rPr lang="en-US" sz="4400" b="1" dirty="0">
                <a:solidFill>
                  <a:srgbClr val="0070C0"/>
                </a:solidFill>
              </a:rPr>
              <a:t> </a:t>
            </a:r>
            <a:r>
              <a:rPr lang="en-US" sz="4400" b="1" dirty="0" err="1">
                <a:solidFill>
                  <a:srgbClr val="0070C0"/>
                </a:solidFill>
              </a:rPr>
              <a:t>biết</a:t>
            </a:r>
            <a:r>
              <a:rPr lang="en-US" sz="4400" b="1" dirty="0">
                <a:solidFill>
                  <a:srgbClr val="0070C0"/>
                </a:solidFill>
              </a:rPr>
              <a:t> </a:t>
            </a:r>
            <a:r>
              <a:rPr lang="en-US" sz="4400" b="1" dirty="0" err="1">
                <a:solidFill>
                  <a:srgbClr val="0070C0"/>
                </a:solidFill>
              </a:rPr>
              <a:t>đây</a:t>
            </a:r>
            <a:r>
              <a:rPr lang="en-US" sz="4400" b="1" dirty="0">
                <a:solidFill>
                  <a:srgbClr val="0070C0"/>
                </a:solidFill>
              </a:rPr>
              <a:t> </a:t>
            </a:r>
            <a:r>
              <a:rPr lang="en-US" sz="4400" b="1" dirty="0" err="1">
                <a:solidFill>
                  <a:srgbClr val="0070C0"/>
                </a:solidFill>
              </a:rPr>
              <a:t>là</a:t>
            </a:r>
            <a:r>
              <a:rPr lang="en-US" sz="4400" b="1" dirty="0">
                <a:solidFill>
                  <a:srgbClr val="0070C0"/>
                </a:solidFill>
              </a:rPr>
              <a:t> di </a:t>
            </a:r>
            <a:r>
              <a:rPr lang="en-US" sz="4400" b="1" dirty="0" err="1">
                <a:solidFill>
                  <a:srgbClr val="0070C0"/>
                </a:solidFill>
              </a:rPr>
              <a:t>tích</a:t>
            </a:r>
            <a:r>
              <a:rPr lang="en-US" sz="4400" b="1" dirty="0">
                <a:solidFill>
                  <a:srgbClr val="0070C0"/>
                </a:solidFill>
              </a:rPr>
              <a:t> </a:t>
            </a:r>
            <a:r>
              <a:rPr lang="en-US" sz="4400" b="1" dirty="0" err="1">
                <a:solidFill>
                  <a:srgbClr val="0070C0"/>
                </a:solidFill>
              </a:rPr>
              <a:t>lịch</a:t>
            </a:r>
            <a:r>
              <a:rPr lang="en-US" sz="4400" b="1" dirty="0">
                <a:solidFill>
                  <a:srgbClr val="0070C0"/>
                </a:solidFill>
              </a:rPr>
              <a:t> </a:t>
            </a:r>
            <a:r>
              <a:rPr lang="en-US" sz="4400" b="1" dirty="0" err="1">
                <a:solidFill>
                  <a:srgbClr val="0070C0"/>
                </a:solidFill>
              </a:rPr>
              <a:t>sử</a:t>
            </a:r>
            <a:r>
              <a:rPr lang="en-US" sz="4400" b="1" dirty="0">
                <a:solidFill>
                  <a:srgbClr val="0070C0"/>
                </a:solidFill>
              </a:rPr>
              <a:t> </a:t>
            </a:r>
            <a:r>
              <a:rPr lang="en-US" sz="4400" b="1" dirty="0" err="1">
                <a:solidFill>
                  <a:srgbClr val="0070C0"/>
                </a:solidFill>
              </a:rPr>
              <a:t>nào</a:t>
            </a:r>
            <a:r>
              <a:rPr lang="en-US" sz="4400" b="1" dirty="0">
                <a:solidFill>
                  <a:srgbClr val="0070C0"/>
                </a:solidFill>
              </a:rPr>
              <a:t>?</a:t>
            </a:r>
          </a:p>
        </p:txBody>
      </p:sp>
      <p:sp>
        <p:nvSpPr>
          <p:cNvPr id="3" name="Rectangle 2"/>
          <p:cNvSpPr/>
          <p:nvPr/>
        </p:nvSpPr>
        <p:spPr>
          <a:xfrm>
            <a:off x="1590126" y="5345378"/>
            <a:ext cx="9042400" cy="830997"/>
          </a:xfrm>
          <a:prstGeom prst="rect">
            <a:avLst/>
          </a:prstGeom>
          <a:solidFill>
            <a:schemeClr val="accent5">
              <a:lumMod val="75000"/>
            </a:schemeClr>
          </a:solidFill>
        </p:spPr>
        <p:txBody>
          <a:bodyPr wrap="square">
            <a:spAutoFit/>
          </a:bodyPr>
          <a:lstStyle/>
          <a:p>
            <a:pPr algn="ctr"/>
            <a:r>
              <a:rPr lang="en-GB" sz="4800" b="1" dirty="0" err="1" smtClean="0">
                <a:solidFill>
                  <a:schemeClr val="accent4">
                    <a:lumMod val="40000"/>
                    <a:lumOff val="60000"/>
                  </a:schemeClr>
                </a:solidFill>
              </a:rPr>
              <a:t>Bến</a:t>
            </a:r>
            <a:r>
              <a:rPr lang="en-GB" sz="4800" b="1" dirty="0" smtClean="0">
                <a:solidFill>
                  <a:schemeClr val="accent4">
                    <a:lumMod val="40000"/>
                    <a:lumOff val="60000"/>
                  </a:schemeClr>
                </a:solidFill>
              </a:rPr>
              <a:t> </a:t>
            </a:r>
            <a:r>
              <a:rPr lang="en-GB" sz="4800" b="1" dirty="0" err="1" smtClean="0">
                <a:solidFill>
                  <a:schemeClr val="accent4">
                    <a:lumMod val="40000"/>
                    <a:lumOff val="60000"/>
                  </a:schemeClr>
                </a:solidFill>
              </a:rPr>
              <a:t>Nhà</a:t>
            </a:r>
            <a:r>
              <a:rPr lang="en-GB" sz="4800" b="1" dirty="0" smtClean="0">
                <a:solidFill>
                  <a:schemeClr val="accent4">
                    <a:lumMod val="40000"/>
                    <a:lumOff val="60000"/>
                  </a:schemeClr>
                </a:solidFill>
              </a:rPr>
              <a:t> </a:t>
            </a:r>
            <a:r>
              <a:rPr lang="en-GB" sz="4800" b="1" dirty="0" err="1" smtClean="0">
                <a:solidFill>
                  <a:schemeClr val="accent4">
                    <a:lumMod val="40000"/>
                    <a:lumOff val="60000"/>
                  </a:schemeClr>
                </a:solidFill>
              </a:rPr>
              <a:t>Rồng</a:t>
            </a:r>
            <a:endParaRPr lang="en-US" sz="4800" b="1" dirty="0">
              <a:solidFill>
                <a:schemeClr val="accent4">
                  <a:lumMod val="40000"/>
                  <a:lumOff val="60000"/>
                </a:schemeClr>
              </a:solidFill>
            </a:endParaRPr>
          </a:p>
        </p:txBody>
      </p:sp>
      <p:pic>
        <p:nvPicPr>
          <p:cNvPr id="19" name="Picture 18" descr="di tích lịch sử ở thành phố Hồ Chí Mi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1" y="869573"/>
            <a:ext cx="9021618" cy="4273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80299461"/>
      </p:ext>
    </p:extLst>
  </p:cSld>
  <p:clrMapOvr>
    <a:masterClrMapping/>
  </p:clrMapOvr>
  <mc:AlternateContent xmlns:mc="http://schemas.openxmlformats.org/markup-compatibility/2006" xmlns:p14="http://schemas.microsoft.com/office/powerpoint/2010/main">
    <mc:Choice Requires="p14">
      <p:transition spd="slow" p14:dur="1250" advTm="24809">
        <p14:switch dir="r"/>
        <p:sndAc>
          <p:stSnd>
            <p:snd r:embed="rId3" name="chimes.wav"/>
          </p:stSnd>
        </p:sndAc>
      </p:transition>
    </mc:Choice>
    <mc:Fallback xmlns="">
      <p:transition spd="slow" advTm="24809">
        <p:fade/>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0" presetClass="entr" presetSubtype="0" fill="hold" grpId="0" nodeType="with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par>
                                <p:cTn id="87" presetID="26" presetClass="emph" presetSubtype="0" repeatCount="5000" fill="hold" grpId="1" nodeType="withEffect">
                                  <p:stCondLst>
                                    <p:cond delay="0"/>
                                  </p:stCondLst>
                                  <p:childTnLst>
                                    <p:animEffect transition="out" filter="fade">
                                      <p:cBhvr>
                                        <p:cTn id="88" dur="500" tmFilter="0, 0; .2, .5; .8, .5; 1, 0"/>
                                        <p:tgtEl>
                                          <p:spTgt spid="42"/>
                                        </p:tgtEl>
                                      </p:cBhvr>
                                    </p:animEffect>
                                    <p:animScale>
                                      <p:cBhvr>
                                        <p:cTn id="89" dur="250" autoRev="1" fill="hold"/>
                                        <p:tgtEl>
                                          <p:spTgt spid="42"/>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26" presetClass="emph" presetSubtype="0" fill="hold" grpId="0" nodeType="clickEffect">
                                  <p:stCondLst>
                                    <p:cond delay="0"/>
                                  </p:stCondLst>
                                  <p:childTnLst>
                                    <p:animEffect transition="out" filter="fade">
                                      <p:cBhvr>
                                        <p:cTn id="93" dur="500" tmFilter="0, 0; .2, .5; .8, .5; 1, 0"/>
                                        <p:tgtEl>
                                          <p:spTgt spid="41"/>
                                        </p:tgtEl>
                                      </p:cBhvr>
                                    </p:animEffect>
                                    <p:animScale>
                                      <p:cBhvr>
                                        <p:cTn id="94" dur="250" autoRev="1" fill="hold"/>
                                        <p:tgtEl>
                                          <p:spTgt spid="41"/>
                                        </p:tgtEl>
                                      </p:cBhvr>
                                      <p:by x="105000" y="105000"/>
                                    </p:animScale>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grpId="0" nodeType="clickEffect">
                                  <p:stCondLst>
                                    <p:cond delay="0"/>
                                  </p:stCondLst>
                                  <p:childTnLst>
                                    <p:set>
                                      <p:cBhvr>
                                        <p:cTn id="98" dur="1" fill="hold">
                                          <p:stCondLst>
                                            <p:cond delay="0"/>
                                          </p:stCondLst>
                                        </p:cTn>
                                        <p:tgtEl>
                                          <p:spTgt spid="3"/>
                                        </p:tgtEl>
                                        <p:attrNameLst>
                                          <p:attrName>style.visibility</p:attrName>
                                        </p:attrNameLst>
                                      </p:cBhvr>
                                      <p:to>
                                        <p:strVal val="visible"/>
                                      </p:to>
                                    </p:set>
                                    <p:animEffect transition="in" filter="circle(in)">
                                      <p:cBhvr>
                                        <p:cTn id="9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9419"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55453"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30" name="Rectangle 29"/>
          <p:cNvSpPr/>
          <p:nvPr/>
        </p:nvSpPr>
        <p:spPr>
          <a:xfrm>
            <a:off x="4847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58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9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81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92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403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14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25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25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36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sp>
        <p:nvSpPr>
          <p:cNvPr id="17" name="Rectangle 16"/>
          <p:cNvSpPr/>
          <p:nvPr/>
        </p:nvSpPr>
        <p:spPr>
          <a:xfrm>
            <a:off x="1282131" y="0"/>
            <a:ext cx="9915525" cy="769441"/>
          </a:xfrm>
          <a:prstGeom prst="rect">
            <a:avLst/>
          </a:prstGeom>
          <a:solidFill>
            <a:schemeClr val="accent4">
              <a:lumMod val="20000"/>
              <a:lumOff val="80000"/>
            </a:schemeClr>
          </a:solidFill>
          <a:ln>
            <a:noFill/>
          </a:ln>
          <a:effectLst>
            <a:outerShdw blurRad="50800" dist="38100" dir="5400000" algn="t" rotWithShape="0">
              <a:prstClr val="black">
                <a:alpha val="40000"/>
              </a:prstClr>
            </a:outerShdw>
          </a:effectLst>
        </p:spPr>
        <p:txBody>
          <a:bodyPr wrap="square">
            <a:spAutoFit/>
          </a:bodyPr>
          <a:lstStyle/>
          <a:p>
            <a:pPr algn="ctr"/>
            <a:r>
              <a:rPr lang="en-US" sz="4400" b="1" dirty="0" err="1">
                <a:solidFill>
                  <a:srgbClr val="0070C0"/>
                </a:solidFill>
              </a:rPr>
              <a:t>Em</a:t>
            </a:r>
            <a:r>
              <a:rPr lang="en-US" sz="4400" b="1" dirty="0">
                <a:solidFill>
                  <a:srgbClr val="0070C0"/>
                </a:solidFill>
              </a:rPr>
              <a:t> </a:t>
            </a:r>
            <a:r>
              <a:rPr lang="en-US" sz="4400" b="1" dirty="0" err="1">
                <a:solidFill>
                  <a:srgbClr val="0070C0"/>
                </a:solidFill>
              </a:rPr>
              <a:t>hãy</a:t>
            </a:r>
            <a:r>
              <a:rPr lang="en-US" sz="4400" b="1" dirty="0">
                <a:solidFill>
                  <a:srgbClr val="0070C0"/>
                </a:solidFill>
              </a:rPr>
              <a:t> </a:t>
            </a:r>
            <a:r>
              <a:rPr lang="en-US" sz="4400" b="1" dirty="0" err="1">
                <a:solidFill>
                  <a:srgbClr val="0070C0"/>
                </a:solidFill>
              </a:rPr>
              <a:t>cho</a:t>
            </a:r>
            <a:r>
              <a:rPr lang="en-US" sz="4400" b="1" dirty="0">
                <a:solidFill>
                  <a:srgbClr val="0070C0"/>
                </a:solidFill>
              </a:rPr>
              <a:t> </a:t>
            </a:r>
            <a:r>
              <a:rPr lang="en-US" sz="4400" b="1" dirty="0" err="1">
                <a:solidFill>
                  <a:srgbClr val="0070C0"/>
                </a:solidFill>
              </a:rPr>
              <a:t>biết</a:t>
            </a:r>
            <a:r>
              <a:rPr lang="en-US" sz="4400" b="1" dirty="0">
                <a:solidFill>
                  <a:srgbClr val="0070C0"/>
                </a:solidFill>
              </a:rPr>
              <a:t> </a:t>
            </a:r>
            <a:r>
              <a:rPr lang="en-US" sz="4400" b="1" dirty="0" err="1">
                <a:solidFill>
                  <a:srgbClr val="0070C0"/>
                </a:solidFill>
              </a:rPr>
              <a:t>đây</a:t>
            </a:r>
            <a:r>
              <a:rPr lang="en-US" sz="4400" b="1" dirty="0">
                <a:solidFill>
                  <a:srgbClr val="0070C0"/>
                </a:solidFill>
              </a:rPr>
              <a:t> </a:t>
            </a:r>
            <a:r>
              <a:rPr lang="en-US" sz="4400" b="1" dirty="0" err="1">
                <a:solidFill>
                  <a:srgbClr val="0070C0"/>
                </a:solidFill>
              </a:rPr>
              <a:t>là</a:t>
            </a:r>
            <a:r>
              <a:rPr lang="en-US" sz="4400" b="1" dirty="0">
                <a:solidFill>
                  <a:srgbClr val="0070C0"/>
                </a:solidFill>
              </a:rPr>
              <a:t> di </a:t>
            </a:r>
            <a:r>
              <a:rPr lang="en-US" sz="4400" b="1" dirty="0" err="1">
                <a:solidFill>
                  <a:srgbClr val="0070C0"/>
                </a:solidFill>
              </a:rPr>
              <a:t>tích</a:t>
            </a:r>
            <a:r>
              <a:rPr lang="en-US" sz="4400" b="1" dirty="0">
                <a:solidFill>
                  <a:srgbClr val="0070C0"/>
                </a:solidFill>
              </a:rPr>
              <a:t> </a:t>
            </a:r>
            <a:r>
              <a:rPr lang="en-US" sz="4400" b="1" dirty="0" err="1">
                <a:solidFill>
                  <a:srgbClr val="0070C0"/>
                </a:solidFill>
              </a:rPr>
              <a:t>lịch</a:t>
            </a:r>
            <a:r>
              <a:rPr lang="en-US" sz="4400" b="1" dirty="0">
                <a:solidFill>
                  <a:srgbClr val="0070C0"/>
                </a:solidFill>
              </a:rPr>
              <a:t> </a:t>
            </a:r>
            <a:r>
              <a:rPr lang="en-US" sz="4400" b="1" dirty="0" err="1">
                <a:solidFill>
                  <a:srgbClr val="0070C0"/>
                </a:solidFill>
              </a:rPr>
              <a:t>sử</a:t>
            </a:r>
            <a:r>
              <a:rPr lang="en-US" sz="4400" b="1" dirty="0">
                <a:solidFill>
                  <a:srgbClr val="0070C0"/>
                </a:solidFill>
              </a:rPr>
              <a:t> </a:t>
            </a:r>
            <a:r>
              <a:rPr lang="en-US" sz="4400" b="1" dirty="0" err="1">
                <a:solidFill>
                  <a:srgbClr val="0070C0"/>
                </a:solidFill>
              </a:rPr>
              <a:t>nào</a:t>
            </a:r>
            <a:r>
              <a:rPr lang="en-US" sz="4400" b="1" dirty="0">
                <a:solidFill>
                  <a:srgbClr val="0070C0"/>
                </a:solidFill>
              </a:rPr>
              <a:t>?</a:t>
            </a:r>
          </a:p>
        </p:txBody>
      </p:sp>
      <p:sp>
        <p:nvSpPr>
          <p:cNvPr id="3" name="Rectangle 2"/>
          <p:cNvSpPr/>
          <p:nvPr/>
        </p:nvSpPr>
        <p:spPr>
          <a:xfrm>
            <a:off x="1590126" y="5345378"/>
            <a:ext cx="9042400" cy="830997"/>
          </a:xfrm>
          <a:prstGeom prst="rect">
            <a:avLst/>
          </a:prstGeom>
          <a:solidFill>
            <a:schemeClr val="accent5">
              <a:lumMod val="75000"/>
            </a:schemeClr>
          </a:solidFill>
        </p:spPr>
        <p:txBody>
          <a:bodyPr wrap="square">
            <a:spAutoFit/>
          </a:bodyPr>
          <a:lstStyle/>
          <a:p>
            <a:pPr algn="ctr"/>
            <a:r>
              <a:rPr lang="vi-VN" sz="4800" b="1" dirty="0" smtClean="0">
                <a:solidFill>
                  <a:schemeClr val="accent4">
                    <a:lumMod val="40000"/>
                    <a:lumOff val="60000"/>
                  </a:schemeClr>
                </a:solidFill>
              </a:rPr>
              <a:t>Nhà thờ Đức Bà</a:t>
            </a:r>
            <a:endParaRPr lang="en-US" sz="4800" b="1" dirty="0">
              <a:solidFill>
                <a:schemeClr val="accent4">
                  <a:lumMod val="40000"/>
                  <a:lumOff val="60000"/>
                </a:schemeClr>
              </a:solidFill>
            </a:endParaRPr>
          </a:p>
        </p:txBody>
      </p:sp>
      <p:pic>
        <p:nvPicPr>
          <p:cNvPr id="19" name="Picture 4" descr="di tích lịch sử ở thành phố Hồ Chí Mi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2131" y="898540"/>
            <a:ext cx="9520421" cy="42519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72373347"/>
      </p:ext>
    </p:extLst>
  </p:cSld>
  <p:clrMapOvr>
    <a:masterClrMapping/>
  </p:clrMapOvr>
  <mc:AlternateContent xmlns:mc="http://schemas.openxmlformats.org/markup-compatibility/2006" xmlns:p14="http://schemas.microsoft.com/office/powerpoint/2010/main">
    <mc:Choice Requires="p14">
      <p:transition spd="slow" p14:dur="1600" advTm="22525">
        <p14:prism isInverted="1"/>
        <p:sndAc>
          <p:stSnd>
            <p:snd r:embed="rId3" name="chimes.wav"/>
          </p:stSnd>
        </p:sndAc>
      </p:transition>
    </mc:Choice>
    <mc:Fallback xmlns="">
      <p:transition spd="slow" advTm="22525">
        <p:fade/>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0" presetClass="entr" presetSubtype="0" fill="hold" grpId="0" nodeType="with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par>
                                <p:cTn id="87" presetID="26" presetClass="emph" presetSubtype="0" repeatCount="5000" fill="hold" grpId="1" nodeType="withEffect">
                                  <p:stCondLst>
                                    <p:cond delay="0"/>
                                  </p:stCondLst>
                                  <p:childTnLst>
                                    <p:animEffect transition="out" filter="fade">
                                      <p:cBhvr>
                                        <p:cTn id="88" dur="500" tmFilter="0, 0; .2, .5; .8, .5; 1, 0"/>
                                        <p:tgtEl>
                                          <p:spTgt spid="42"/>
                                        </p:tgtEl>
                                      </p:cBhvr>
                                    </p:animEffect>
                                    <p:animScale>
                                      <p:cBhvr>
                                        <p:cTn id="89" dur="250" autoRev="1" fill="hold"/>
                                        <p:tgtEl>
                                          <p:spTgt spid="42"/>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26" presetClass="emph" presetSubtype="0" fill="hold" grpId="0" nodeType="clickEffect">
                                  <p:stCondLst>
                                    <p:cond delay="0"/>
                                  </p:stCondLst>
                                  <p:childTnLst>
                                    <p:animEffect transition="out" filter="fade">
                                      <p:cBhvr>
                                        <p:cTn id="93" dur="500" tmFilter="0, 0; .2, .5; .8, .5; 1, 0"/>
                                        <p:tgtEl>
                                          <p:spTgt spid="41"/>
                                        </p:tgtEl>
                                      </p:cBhvr>
                                    </p:animEffect>
                                    <p:animScale>
                                      <p:cBhvr>
                                        <p:cTn id="94" dur="250" autoRev="1" fill="hold"/>
                                        <p:tgtEl>
                                          <p:spTgt spid="41"/>
                                        </p:tgtEl>
                                      </p:cBhvr>
                                      <p:by x="105000" y="105000"/>
                                    </p:animScale>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grpId="0" nodeType="clickEffect">
                                  <p:stCondLst>
                                    <p:cond delay="0"/>
                                  </p:stCondLst>
                                  <p:childTnLst>
                                    <p:set>
                                      <p:cBhvr>
                                        <p:cTn id="98" dur="1" fill="hold">
                                          <p:stCondLst>
                                            <p:cond delay="0"/>
                                          </p:stCondLst>
                                        </p:cTn>
                                        <p:tgtEl>
                                          <p:spTgt spid="3"/>
                                        </p:tgtEl>
                                        <p:attrNameLst>
                                          <p:attrName>style.visibility</p:attrName>
                                        </p:attrNameLst>
                                      </p:cBhvr>
                                      <p:to>
                                        <p:strVal val="visible"/>
                                      </p:to>
                                    </p:set>
                                    <p:animEffect transition="in" filter="circle(in)">
                                      <p:cBhvr>
                                        <p:cTn id="9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9419"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55453"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30" name="Rectangle 29"/>
          <p:cNvSpPr/>
          <p:nvPr/>
        </p:nvSpPr>
        <p:spPr>
          <a:xfrm>
            <a:off x="4847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58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9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81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92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403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14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25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25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36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sp>
        <p:nvSpPr>
          <p:cNvPr id="17" name="Rectangle 16"/>
          <p:cNvSpPr/>
          <p:nvPr/>
        </p:nvSpPr>
        <p:spPr>
          <a:xfrm>
            <a:off x="1282131" y="0"/>
            <a:ext cx="9915525" cy="769441"/>
          </a:xfrm>
          <a:prstGeom prst="rect">
            <a:avLst/>
          </a:prstGeom>
          <a:solidFill>
            <a:schemeClr val="accent4">
              <a:lumMod val="20000"/>
              <a:lumOff val="80000"/>
            </a:schemeClr>
          </a:solidFill>
          <a:ln>
            <a:noFill/>
          </a:ln>
          <a:effectLst>
            <a:outerShdw blurRad="50800" dist="38100" dir="5400000" algn="t" rotWithShape="0">
              <a:prstClr val="black">
                <a:alpha val="40000"/>
              </a:prstClr>
            </a:outerShdw>
          </a:effectLst>
        </p:spPr>
        <p:txBody>
          <a:bodyPr wrap="square">
            <a:spAutoFit/>
          </a:bodyPr>
          <a:lstStyle/>
          <a:p>
            <a:pPr algn="ctr"/>
            <a:r>
              <a:rPr lang="en-US" sz="4400" b="1" dirty="0" err="1">
                <a:solidFill>
                  <a:srgbClr val="0070C0"/>
                </a:solidFill>
              </a:rPr>
              <a:t>Em</a:t>
            </a:r>
            <a:r>
              <a:rPr lang="en-US" sz="4400" b="1" dirty="0">
                <a:solidFill>
                  <a:srgbClr val="0070C0"/>
                </a:solidFill>
              </a:rPr>
              <a:t> </a:t>
            </a:r>
            <a:r>
              <a:rPr lang="en-US" sz="4400" b="1" dirty="0" err="1">
                <a:solidFill>
                  <a:srgbClr val="0070C0"/>
                </a:solidFill>
              </a:rPr>
              <a:t>hãy</a:t>
            </a:r>
            <a:r>
              <a:rPr lang="en-US" sz="4400" b="1" dirty="0">
                <a:solidFill>
                  <a:srgbClr val="0070C0"/>
                </a:solidFill>
              </a:rPr>
              <a:t> </a:t>
            </a:r>
            <a:r>
              <a:rPr lang="en-US" sz="4400" b="1" dirty="0" err="1">
                <a:solidFill>
                  <a:srgbClr val="0070C0"/>
                </a:solidFill>
              </a:rPr>
              <a:t>cho</a:t>
            </a:r>
            <a:r>
              <a:rPr lang="en-US" sz="4400" b="1" dirty="0">
                <a:solidFill>
                  <a:srgbClr val="0070C0"/>
                </a:solidFill>
              </a:rPr>
              <a:t> </a:t>
            </a:r>
            <a:r>
              <a:rPr lang="en-US" sz="4400" b="1" dirty="0" err="1">
                <a:solidFill>
                  <a:srgbClr val="0070C0"/>
                </a:solidFill>
              </a:rPr>
              <a:t>biết</a:t>
            </a:r>
            <a:r>
              <a:rPr lang="en-US" sz="4400" b="1" dirty="0">
                <a:solidFill>
                  <a:srgbClr val="0070C0"/>
                </a:solidFill>
              </a:rPr>
              <a:t> </a:t>
            </a:r>
            <a:r>
              <a:rPr lang="en-US" sz="4400" b="1" dirty="0" err="1">
                <a:solidFill>
                  <a:srgbClr val="0070C0"/>
                </a:solidFill>
              </a:rPr>
              <a:t>đây</a:t>
            </a:r>
            <a:r>
              <a:rPr lang="en-US" sz="4400" b="1" dirty="0">
                <a:solidFill>
                  <a:srgbClr val="0070C0"/>
                </a:solidFill>
              </a:rPr>
              <a:t> </a:t>
            </a:r>
            <a:r>
              <a:rPr lang="en-US" sz="4400" b="1" dirty="0" err="1">
                <a:solidFill>
                  <a:srgbClr val="0070C0"/>
                </a:solidFill>
              </a:rPr>
              <a:t>là</a:t>
            </a:r>
            <a:r>
              <a:rPr lang="en-US" sz="4400" b="1" dirty="0">
                <a:solidFill>
                  <a:srgbClr val="0070C0"/>
                </a:solidFill>
              </a:rPr>
              <a:t> di </a:t>
            </a:r>
            <a:r>
              <a:rPr lang="en-US" sz="4400" b="1" dirty="0" err="1">
                <a:solidFill>
                  <a:srgbClr val="0070C0"/>
                </a:solidFill>
              </a:rPr>
              <a:t>tích</a:t>
            </a:r>
            <a:r>
              <a:rPr lang="en-US" sz="4400" b="1" dirty="0">
                <a:solidFill>
                  <a:srgbClr val="0070C0"/>
                </a:solidFill>
              </a:rPr>
              <a:t> </a:t>
            </a:r>
            <a:r>
              <a:rPr lang="en-US" sz="4400" b="1" dirty="0" err="1">
                <a:solidFill>
                  <a:srgbClr val="0070C0"/>
                </a:solidFill>
              </a:rPr>
              <a:t>lịch</a:t>
            </a:r>
            <a:r>
              <a:rPr lang="en-US" sz="4400" b="1" dirty="0">
                <a:solidFill>
                  <a:srgbClr val="0070C0"/>
                </a:solidFill>
              </a:rPr>
              <a:t> </a:t>
            </a:r>
            <a:r>
              <a:rPr lang="en-US" sz="4400" b="1" dirty="0" err="1">
                <a:solidFill>
                  <a:srgbClr val="0070C0"/>
                </a:solidFill>
              </a:rPr>
              <a:t>sử</a:t>
            </a:r>
            <a:r>
              <a:rPr lang="en-US" sz="4400" b="1" dirty="0">
                <a:solidFill>
                  <a:srgbClr val="0070C0"/>
                </a:solidFill>
              </a:rPr>
              <a:t> </a:t>
            </a:r>
            <a:r>
              <a:rPr lang="en-US" sz="4400" b="1" dirty="0" err="1">
                <a:solidFill>
                  <a:srgbClr val="0070C0"/>
                </a:solidFill>
              </a:rPr>
              <a:t>nào</a:t>
            </a:r>
            <a:r>
              <a:rPr lang="en-US" sz="4400" b="1" dirty="0">
                <a:solidFill>
                  <a:srgbClr val="0070C0"/>
                </a:solidFill>
              </a:rPr>
              <a:t>?</a:t>
            </a:r>
          </a:p>
        </p:txBody>
      </p:sp>
      <p:sp>
        <p:nvSpPr>
          <p:cNvPr id="3" name="Rectangle 2"/>
          <p:cNvSpPr/>
          <p:nvPr/>
        </p:nvSpPr>
        <p:spPr>
          <a:xfrm>
            <a:off x="1590126" y="5345378"/>
            <a:ext cx="9042400" cy="830997"/>
          </a:xfrm>
          <a:prstGeom prst="rect">
            <a:avLst/>
          </a:prstGeom>
          <a:solidFill>
            <a:schemeClr val="accent5">
              <a:lumMod val="75000"/>
            </a:schemeClr>
          </a:solidFill>
        </p:spPr>
        <p:txBody>
          <a:bodyPr wrap="square">
            <a:spAutoFit/>
          </a:bodyPr>
          <a:lstStyle/>
          <a:p>
            <a:pPr algn="ctr"/>
            <a:r>
              <a:rPr lang="vi-VN" sz="4800" b="1" dirty="0" smtClean="0">
                <a:solidFill>
                  <a:schemeClr val="accent4">
                    <a:lumMod val="40000"/>
                    <a:lumOff val="60000"/>
                  </a:schemeClr>
                </a:solidFill>
              </a:rPr>
              <a:t>Dinh Độc Lập</a:t>
            </a:r>
            <a:endParaRPr lang="en-US" sz="4800" b="1" dirty="0">
              <a:solidFill>
                <a:schemeClr val="accent4">
                  <a:lumMod val="40000"/>
                  <a:lumOff val="60000"/>
                </a:schemeClr>
              </a:solidFill>
            </a:endParaRPr>
          </a:p>
        </p:txBody>
      </p:sp>
      <p:pic>
        <p:nvPicPr>
          <p:cNvPr id="19" name="Picture 18" descr="A large building with a fountain in front of it&#10;&#10;Description automatically generated with medium confidence"/>
          <p:cNvPicPr/>
          <p:nvPr/>
        </p:nvPicPr>
        <p:blipFill>
          <a:blip r:embed="rId6">
            <a:extLst>
              <a:ext uri="{28A0092B-C50C-407E-A947-70E740481C1C}">
                <a14:useLocalDpi xmlns:a14="http://schemas.microsoft.com/office/drawing/2010/main" val="0"/>
              </a:ext>
            </a:extLst>
          </a:blip>
          <a:stretch>
            <a:fillRect/>
          </a:stretch>
        </p:blipFill>
        <p:spPr>
          <a:xfrm>
            <a:off x="1600200" y="869574"/>
            <a:ext cx="8952113" cy="4280886"/>
          </a:xfrm>
          <a:prstGeom prst="rect">
            <a:avLst/>
          </a:prstGeom>
        </p:spPr>
      </p:pic>
    </p:spTree>
    <p:custDataLst>
      <p:tags r:id="rId1"/>
    </p:custDataLst>
    <p:extLst>
      <p:ext uri="{BB962C8B-B14F-4D97-AF65-F5344CB8AC3E}">
        <p14:creationId xmlns:p14="http://schemas.microsoft.com/office/powerpoint/2010/main" val="1155178054"/>
      </p:ext>
    </p:extLst>
  </p:cSld>
  <p:clrMapOvr>
    <a:masterClrMapping/>
  </p:clrMapOvr>
  <mc:AlternateContent xmlns:mc="http://schemas.openxmlformats.org/markup-compatibility/2006" xmlns:p14="http://schemas.microsoft.com/office/powerpoint/2010/main">
    <mc:Choice Requires="p14">
      <p:transition spd="slow" p14:dur="1200" advTm="33931">
        <p14:prism/>
        <p:sndAc>
          <p:stSnd>
            <p:snd r:embed="rId3" name="chimes.wav"/>
          </p:stSnd>
        </p:sndAc>
      </p:transition>
    </mc:Choice>
    <mc:Fallback xmlns="">
      <p:transition spd="slow" advTm="33931">
        <p:fade/>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0" presetClass="entr" presetSubtype="0" fill="hold" grpId="0" nodeType="with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par>
                                <p:cTn id="87" presetID="26" presetClass="emph" presetSubtype="0" repeatCount="5000" fill="hold" grpId="1" nodeType="withEffect">
                                  <p:stCondLst>
                                    <p:cond delay="0"/>
                                  </p:stCondLst>
                                  <p:childTnLst>
                                    <p:animEffect transition="out" filter="fade">
                                      <p:cBhvr>
                                        <p:cTn id="88" dur="500" tmFilter="0, 0; .2, .5; .8, .5; 1, 0"/>
                                        <p:tgtEl>
                                          <p:spTgt spid="42"/>
                                        </p:tgtEl>
                                      </p:cBhvr>
                                    </p:animEffect>
                                    <p:animScale>
                                      <p:cBhvr>
                                        <p:cTn id="89" dur="250" autoRev="1" fill="hold"/>
                                        <p:tgtEl>
                                          <p:spTgt spid="42"/>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26" presetClass="emph" presetSubtype="0" fill="hold" grpId="0" nodeType="clickEffect">
                                  <p:stCondLst>
                                    <p:cond delay="0"/>
                                  </p:stCondLst>
                                  <p:childTnLst>
                                    <p:animEffect transition="out" filter="fade">
                                      <p:cBhvr>
                                        <p:cTn id="93" dur="500" tmFilter="0, 0; .2, .5; .8, .5; 1, 0"/>
                                        <p:tgtEl>
                                          <p:spTgt spid="41"/>
                                        </p:tgtEl>
                                      </p:cBhvr>
                                    </p:animEffect>
                                    <p:animScale>
                                      <p:cBhvr>
                                        <p:cTn id="94" dur="250" autoRev="1" fill="hold"/>
                                        <p:tgtEl>
                                          <p:spTgt spid="41"/>
                                        </p:tgtEl>
                                      </p:cBhvr>
                                      <p:by x="105000" y="105000"/>
                                    </p:animScale>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grpId="0" nodeType="clickEffect">
                                  <p:stCondLst>
                                    <p:cond delay="0"/>
                                  </p:stCondLst>
                                  <p:childTnLst>
                                    <p:set>
                                      <p:cBhvr>
                                        <p:cTn id="98" dur="1" fill="hold">
                                          <p:stCondLst>
                                            <p:cond delay="0"/>
                                          </p:stCondLst>
                                        </p:cTn>
                                        <p:tgtEl>
                                          <p:spTgt spid="3"/>
                                        </p:tgtEl>
                                        <p:attrNameLst>
                                          <p:attrName>style.visibility</p:attrName>
                                        </p:attrNameLst>
                                      </p:cBhvr>
                                      <p:to>
                                        <p:strVal val="visible"/>
                                      </p:to>
                                    </p:set>
                                    <p:animEffect transition="in" filter="circle(in)">
                                      <p:cBhvr>
                                        <p:cTn id="9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4" name="cườ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819" y="-386366"/>
            <a:ext cx="11590986" cy="6735651"/>
          </a:xfrm>
          <a:prstGeom prst="rect">
            <a:avLst/>
          </a:prstGeom>
        </p:spPr>
      </p:pic>
      <p:sp>
        <p:nvSpPr>
          <p:cNvPr id="6" name="Rectangle 5"/>
          <p:cNvSpPr/>
          <p:nvPr/>
        </p:nvSpPr>
        <p:spPr>
          <a:xfrm>
            <a:off x="1790163" y="2693711"/>
            <a:ext cx="9131122" cy="2308324"/>
          </a:xfrm>
          <a:prstGeom prst="rect">
            <a:avLst/>
          </a:prstGeom>
        </p:spPr>
        <p:txBody>
          <a:bodyPr wrap="square">
            <a:spAutoFit/>
          </a:bodyPr>
          <a:lstStyle/>
          <a:p>
            <a:pPr lvl="1" algn="ctr"/>
            <a:r>
              <a:rPr lang="vi-VN" sz="4800" b="1" dirty="0">
                <a:solidFill>
                  <a:srgbClr val="0070C0"/>
                </a:solidFill>
              </a:rPr>
              <a:t>Hoạt động 1: </a:t>
            </a:r>
          </a:p>
          <a:p>
            <a:pPr algn="ctr"/>
            <a:r>
              <a:rPr lang="vi-VN" sz="4800" b="1" dirty="0">
                <a:solidFill>
                  <a:srgbClr val="FF00FF"/>
                </a:solidFill>
              </a:rPr>
              <a:t>Tìm hiểu về giá trị của di tích lịch sử - văn hóa.</a:t>
            </a:r>
            <a:endParaRPr lang="vi-VN" sz="4800" dirty="0">
              <a:solidFill>
                <a:srgbClr val="FF00FF"/>
              </a:solidFill>
            </a:endParaRPr>
          </a:p>
        </p:txBody>
      </p:sp>
    </p:spTree>
    <p:extLst>
      <p:ext uri="{BB962C8B-B14F-4D97-AF65-F5344CB8AC3E}">
        <p14:creationId xmlns:p14="http://schemas.microsoft.com/office/powerpoint/2010/main" val="665221223"/>
      </p:ext>
    </p:extLst>
  </p:cSld>
  <p:clrMapOvr>
    <a:masterClrMapping/>
  </p:clrMapOvr>
  <mc:AlternateContent xmlns:mc="http://schemas.openxmlformats.org/markup-compatibility/2006" xmlns:p14="http://schemas.microsoft.com/office/powerpoint/2010/main">
    <mc:Choice Requires="p14">
      <p:transition spd="slow" p14:dur="1200" advTm="8100">
        <p14:prism/>
        <p:sndAc>
          <p:stSnd>
            <p:snd r:embed="rId2" name="chimes.wav"/>
          </p:stSnd>
        </p:sndAc>
      </p:transition>
    </mc:Choice>
    <mc:Fallback xmlns="">
      <p:transition spd="slow" advTm="8100">
        <p:fade/>
        <p:sndAc>
          <p:stSnd>
            <p:snd r:embed="rId8" name="chimes.wav"/>
          </p:stSnd>
        </p:sndAc>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7|0.8"/>
</p:tagLst>
</file>

<file path=ppt/tags/tag10.xml><?xml version="1.0" encoding="utf-8"?>
<p:tagLst xmlns:a="http://schemas.openxmlformats.org/drawingml/2006/main" xmlns:r="http://schemas.openxmlformats.org/officeDocument/2006/relationships" xmlns:p="http://schemas.openxmlformats.org/presentationml/2006/main">
  <p:tag name="GENSWF_SLIDE_UID" val="{5D4E8DA7-A60E-49A4-8735-BC400DF0D999}:745"/>
  <p:tag name="GENSWF_ADVANCE_TIME" val="5.000"/>
  <p:tag name="ISPRING_CUSTOM_TIMING_USED" val="1"/>
  <p:tag name="ISPRING_SLIDE_ID_2" val="{4523BBD6-0389-49FC-B728-50851AD1F17E}"/>
  <p:tag name="TIMING" val="|1.5|0.8|4.8|0.9|6.1|0.9|2.4|1.9"/>
</p:tagLst>
</file>

<file path=ppt/tags/tag11.xml><?xml version="1.0" encoding="utf-8"?>
<p:tagLst xmlns:a="http://schemas.openxmlformats.org/drawingml/2006/main" xmlns:r="http://schemas.openxmlformats.org/officeDocument/2006/relationships" xmlns:p="http://schemas.openxmlformats.org/presentationml/2006/main">
  <p:tag name="GENSWF_SLIDE_UID" val="{5D4E8DA7-A60E-49A4-8735-BC400DF0D999}:745"/>
  <p:tag name="GENSWF_ADVANCE_TIME" val="5.000"/>
  <p:tag name="ISPRING_CUSTOM_TIMING_USED" val="1"/>
  <p:tag name="ISPRING_SLIDE_ID_2" val="{4523BBD6-0389-49FC-B728-50851AD1F17E}"/>
  <p:tag name="TIMING" val="|0|9.1|1.3|4.7|1.1|8.7|1.6"/>
</p:tagLst>
</file>

<file path=ppt/tags/tag12.xml><?xml version="1.0" encoding="utf-8"?>
<p:tagLst xmlns:a="http://schemas.openxmlformats.org/drawingml/2006/main" xmlns:r="http://schemas.openxmlformats.org/officeDocument/2006/relationships" xmlns:p="http://schemas.openxmlformats.org/presentationml/2006/main">
  <p:tag name="GENSWF_SLIDE_UID" val="{9A8EC864-820C-4F21-86B7-45B79C970B7C}:741"/>
  <p:tag name="GENSWF_ADVANCE_TIME" val="5.000"/>
  <p:tag name="ISPRING_CUSTOM_TIMING_USED" val="1"/>
  <p:tag name="ISPRING_SLIDE_ID_2" val="{32AFE671-6E9B-4D4C-B11F-3005F6B90E58}"/>
  <p:tag name="TIMING" val="|11.2|12.8"/>
</p:tagLst>
</file>

<file path=ppt/tags/tag13.xml><?xml version="1.0" encoding="utf-8"?>
<p:tagLst xmlns:a="http://schemas.openxmlformats.org/drawingml/2006/main" xmlns:r="http://schemas.openxmlformats.org/officeDocument/2006/relationships" xmlns:p="http://schemas.openxmlformats.org/presentationml/2006/main">
  <p:tag name="GENSWF_SLIDE_UID" val="{F06311BA-2299-4286-9035-1BC2A8140837}:744"/>
  <p:tag name="GENSWF_ADVANCE_TIME" val="5.000"/>
  <p:tag name="ISPRING_CUSTOM_TIMING_USED" val="1"/>
  <p:tag name="ISPRING_SLIDE_ID_2" val="{1AA8CA3A-55F9-4CE3-829C-D09C217E8076}"/>
  <p:tag name="TIMING" val="|15.8|4.7|3.2|1.8|2.3|2"/>
</p:tagLst>
</file>

<file path=ppt/tags/tag14.xml><?xml version="1.0" encoding="utf-8"?>
<p:tagLst xmlns:a="http://schemas.openxmlformats.org/drawingml/2006/main" xmlns:r="http://schemas.openxmlformats.org/officeDocument/2006/relationships" xmlns:p="http://schemas.openxmlformats.org/presentationml/2006/main">
  <p:tag name="GENSWF_SLIDE_UID" val="{F06311BA-2299-4286-9035-1BC2A8140837}:744"/>
  <p:tag name="GENSWF_ADVANCE_TIME" val="5.000"/>
  <p:tag name="ISPRING_CUSTOM_TIMING_USED" val="1"/>
  <p:tag name="ISPRING_SLIDE_ID_2" val="{1AA8CA3A-55F9-4CE3-829C-D09C217E8076}"/>
  <p:tag name="TIMING" val="|1.2|16"/>
</p:tagLst>
</file>

<file path=ppt/tags/tag15.xml><?xml version="1.0" encoding="utf-8"?>
<p:tagLst xmlns:a="http://schemas.openxmlformats.org/drawingml/2006/main" xmlns:r="http://schemas.openxmlformats.org/officeDocument/2006/relationships" xmlns:p="http://schemas.openxmlformats.org/presentationml/2006/main">
  <p:tag name="GENSWF_SLIDE_UID" val="{9A8EC864-820C-4F21-86B7-45B79C970B7C}:741"/>
  <p:tag name="GENSWF_ADVANCE_TIME" val="5.000"/>
  <p:tag name="ISPRING_CUSTOM_TIMING_USED" val="1"/>
  <p:tag name="ISPRING_SLIDE_ID_2" val="{32AFE671-6E9B-4D4C-B11F-3005F6B90E58}"/>
  <p:tag name="TIMING" val="|3.7"/>
</p:tagLst>
</file>

<file path=ppt/tags/tag2.xml><?xml version="1.0" encoding="utf-8"?>
<p:tagLst xmlns:a="http://schemas.openxmlformats.org/drawingml/2006/main" xmlns:r="http://schemas.openxmlformats.org/officeDocument/2006/relationships" xmlns:p="http://schemas.openxmlformats.org/presentationml/2006/main">
  <p:tag name="TIMING" val="|4.2"/>
</p:tagLst>
</file>

<file path=ppt/tags/tag3.xml><?xml version="1.0" encoding="utf-8"?>
<p:tagLst xmlns:a="http://schemas.openxmlformats.org/drawingml/2006/main" xmlns:r="http://schemas.openxmlformats.org/officeDocument/2006/relationships" xmlns:p="http://schemas.openxmlformats.org/presentationml/2006/main">
  <p:tag name="TIMING" val="|5.8|14.8|0.8"/>
</p:tagLst>
</file>

<file path=ppt/tags/tag4.xml><?xml version="1.0" encoding="utf-8"?>
<p:tagLst xmlns:a="http://schemas.openxmlformats.org/drawingml/2006/main" xmlns:r="http://schemas.openxmlformats.org/officeDocument/2006/relationships" xmlns:p="http://schemas.openxmlformats.org/presentationml/2006/main">
  <p:tag name="TIMING" val="|3.7|15.6|0.8"/>
</p:tagLst>
</file>

<file path=ppt/tags/tag5.xml><?xml version="1.0" encoding="utf-8"?>
<p:tagLst xmlns:a="http://schemas.openxmlformats.org/drawingml/2006/main" xmlns:r="http://schemas.openxmlformats.org/officeDocument/2006/relationships" xmlns:p="http://schemas.openxmlformats.org/presentationml/2006/main">
  <p:tag name="TIMING" val="|6|11.3|2.1"/>
</p:tagLst>
</file>

<file path=ppt/tags/tag6.xml><?xml version="1.0" encoding="utf-8"?>
<p:tagLst xmlns:a="http://schemas.openxmlformats.org/drawingml/2006/main" xmlns:r="http://schemas.openxmlformats.org/officeDocument/2006/relationships" xmlns:p="http://schemas.openxmlformats.org/presentationml/2006/main">
  <p:tag name="TIMING" val="|3.9|13|0.7"/>
</p:tagLst>
</file>

<file path=ppt/tags/tag7.xml><?xml version="1.0" encoding="utf-8"?>
<p:tagLst xmlns:a="http://schemas.openxmlformats.org/drawingml/2006/main" xmlns:r="http://schemas.openxmlformats.org/officeDocument/2006/relationships" xmlns:p="http://schemas.openxmlformats.org/presentationml/2006/main">
  <p:tag name="TIMING" val="|3.6|12|2"/>
</p:tagLst>
</file>

<file path=ppt/tags/tag8.xml><?xml version="1.0" encoding="utf-8"?>
<p:tagLst xmlns:a="http://schemas.openxmlformats.org/drawingml/2006/main" xmlns:r="http://schemas.openxmlformats.org/officeDocument/2006/relationships" xmlns:p="http://schemas.openxmlformats.org/presentationml/2006/main">
  <p:tag name="TIMING" val="|1.4"/>
</p:tagLst>
</file>

<file path=ppt/tags/tag9.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2143</TotalTime>
  <Words>942</Words>
  <Application>Microsoft Office PowerPoint</Application>
  <PresentationFormat>Widescreen</PresentationFormat>
  <Paragraphs>137</Paragraphs>
  <Slides>23</Slides>
  <Notes>6</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Times New Roman</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Tìm hiểu di tích lịch sử - văn hóa.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Admin</cp:lastModifiedBy>
  <cp:revision>280</cp:revision>
  <dcterms:created xsi:type="dcterms:W3CDTF">2018-10-29T09:59:25Z</dcterms:created>
  <dcterms:modified xsi:type="dcterms:W3CDTF">2024-01-16T13:35:13Z</dcterms:modified>
</cp:coreProperties>
</file>