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7" r:id="rId2"/>
    <p:sldId id="262" r:id="rId3"/>
    <p:sldId id="294" r:id="rId4"/>
    <p:sldId id="261" r:id="rId5"/>
    <p:sldId id="263" r:id="rId6"/>
    <p:sldId id="272" r:id="rId7"/>
    <p:sldId id="273" r:id="rId8"/>
    <p:sldId id="274" r:id="rId9"/>
    <p:sldId id="288" r:id="rId10"/>
    <p:sldId id="256" r:id="rId11"/>
    <p:sldId id="285" r:id="rId12"/>
    <p:sldId id="265" r:id="rId13"/>
    <p:sldId id="257" r:id="rId14"/>
    <p:sldId id="290" r:id="rId15"/>
    <p:sldId id="276" r:id="rId16"/>
    <p:sldId id="264" r:id="rId17"/>
    <p:sldId id="295" r:id="rId18"/>
    <p:sldId id="258" r:id="rId19"/>
    <p:sldId id="296" r:id="rId20"/>
    <p:sldId id="259" r:id="rId21"/>
    <p:sldId id="291" r:id="rId22"/>
    <p:sldId id="271" r:id="rId23"/>
    <p:sldId id="282" r:id="rId24"/>
    <p:sldId id="280" r:id="rId25"/>
    <p:sldId id="292" r:id="rId26"/>
    <p:sldId id="270" r:id="rId27"/>
    <p:sldId id="281" r:id="rId28"/>
    <p:sldId id="267" r:id="rId29"/>
    <p:sldId id="278" r:id="rId30"/>
    <p:sldId id="293" r:id="rId31"/>
    <p:sldId id="279" r:id="rId32"/>
    <p:sldId id="268" r:id="rId33"/>
    <p:sldId id="275"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3432" autoAdjust="0"/>
  </p:normalViewPr>
  <p:slideViewPr>
    <p:cSldViewPr snapToGrid="0">
      <p:cViewPr varScale="1">
        <p:scale>
          <a:sx n="69" d="100"/>
          <a:sy n="69" d="100"/>
        </p:scale>
        <p:origin x="564" y="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61F6156-88D0-429C-BE42-84A45ED43252}"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8D7225-B880-462B-8A09-6A8E1307E831}" type="slidenum">
              <a:rPr lang="en-US" smtClean="0"/>
              <a:t>‹#›</a:t>
            </a:fld>
            <a:endParaRPr lang="en-US"/>
          </a:p>
        </p:txBody>
      </p:sp>
    </p:spTree>
    <p:extLst>
      <p:ext uri="{BB962C8B-B14F-4D97-AF65-F5344CB8AC3E}">
        <p14:creationId xmlns:p14="http://schemas.microsoft.com/office/powerpoint/2010/main" val="13178681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1F6156-88D0-429C-BE42-84A45ED43252}"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8D7225-B880-462B-8A09-6A8E1307E831}" type="slidenum">
              <a:rPr lang="en-US" smtClean="0"/>
              <a:t>‹#›</a:t>
            </a:fld>
            <a:endParaRPr lang="en-US"/>
          </a:p>
        </p:txBody>
      </p:sp>
    </p:spTree>
    <p:extLst>
      <p:ext uri="{BB962C8B-B14F-4D97-AF65-F5344CB8AC3E}">
        <p14:creationId xmlns:p14="http://schemas.microsoft.com/office/powerpoint/2010/main" val="1502840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1F6156-88D0-429C-BE42-84A45ED43252}"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8D7225-B880-462B-8A09-6A8E1307E831}" type="slidenum">
              <a:rPr lang="en-US" smtClean="0"/>
              <a:t>‹#›</a:t>
            </a:fld>
            <a:endParaRPr lang="en-US"/>
          </a:p>
        </p:txBody>
      </p:sp>
    </p:spTree>
    <p:extLst>
      <p:ext uri="{BB962C8B-B14F-4D97-AF65-F5344CB8AC3E}">
        <p14:creationId xmlns:p14="http://schemas.microsoft.com/office/powerpoint/2010/main" val="3713853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1F6156-88D0-429C-BE42-84A45ED43252}"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8D7225-B880-462B-8A09-6A8E1307E831}" type="slidenum">
              <a:rPr lang="en-US" smtClean="0"/>
              <a:t>‹#›</a:t>
            </a:fld>
            <a:endParaRPr lang="en-US"/>
          </a:p>
        </p:txBody>
      </p:sp>
    </p:spTree>
    <p:extLst>
      <p:ext uri="{BB962C8B-B14F-4D97-AF65-F5344CB8AC3E}">
        <p14:creationId xmlns:p14="http://schemas.microsoft.com/office/powerpoint/2010/main" val="42569915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61F6156-88D0-429C-BE42-84A45ED43252}"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8D7225-B880-462B-8A09-6A8E1307E831}" type="slidenum">
              <a:rPr lang="en-US" smtClean="0"/>
              <a:t>‹#›</a:t>
            </a:fld>
            <a:endParaRPr lang="en-US"/>
          </a:p>
        </p:txBody>
      </p:sp>
    </p:spTree>
    <p:extLst>
      <p:ext uri="{BB962C8B-B14F-4D97-AF65-F5344CB8AC3E}">
        <p14:creationId xmlns:p14="http://schemas.microsoft.com/office/powerpoint/2010/main" val="14024171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61F6156-88D0-429C-BE42-84A45ED43252}" type="datetimeFigureOut">
              <a:rPr lang="en-US" smtClean="0"/>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8D7225-B880-462B-8A09-6A8E1307E831}" type="slidenum">
              <a:rPr lang="en-US" smtClean="0"/>
              <a:t>‹#›</a:t>
            </a:fld>
            <a:endParaRPr lang="en-US"/>
          </a:p>
        </p:txBody>
      </p:sp>
    </p:spTree>
    <p:extLst>
      <p:ext uri="{BB962C8B-B14F-4D97-AF65-F5344CB8AC3E}">
        <p14:creationId xmlns:p14="http://schemas.microsoft.com/office/powerpoint/2010/main" val="909232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61F6156-88D0-429C-BE42-84A45ED43252}" type="datetimeFigureOut">
              <a:rPr lang="en-US" smtClean="0"/>
              <a:t>1/29/2024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8D7225-B880-462B-8A09-6A8E1307E831}" type="slidenum">
              <a:rPr lang="en-US" smtClean="0"/>
              <a:t>‹#›</a:t>
            </a:fld>
            <a:endParaRPr lang="en-US"/>
          </a:p>
        </p:txBody>
      </p:sp>
    </p:spTree>
    <p:extLst>
      <p:ext uri="{BB962C8B-B14F-4D97-AF65-F5344CB8AC3E}">
        <p14:creationId xmlns:p14="http://schemas.microsoft.com/office/powerpoint/2010/main" val="5633841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61F6156-88D0-429C-BE42-84A45ED43252}" type="datetimeFigureOut">
              <a:rPr lang="en-US" smtClean="0"/>
              <a:t>1/29/2024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8D7225-B880-462B-8A09-6A8E1307E831}" type="slidenum">
              <a:rPr lang="en-US" smtClean="0"/>
              <a:t>‹#›</a:t>
            </a:fld>
            <a:endParaRPr lang="en-US"/>
          </a:p>
        </p:txBody>
      </p:sp>
    </p:spTree>
    <p:extLst>
      <p:ext uri="{BB962C8B-B14F-4D97-AF65-F5344CB8AC3E}">
        <p14:creationId xmlns:p14="http://schemas.microsoft.com/office/powerpoint/2010/main" val="3315934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1F6156-88D0-429C-BE42-84A45ED43252}" type="datetimeFigureOut">
              <a:rPr lang="en-US" smtClean="0"/>
              <a:t>1/29/2024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8D7225-B880-462B-8A09-6A8E1307E831}" type="slidenum">
              <a:rPr lang="en-US" smtClean="0"/>
              <a:t>‹#›</a:t>
            </a:fld>
            <a:endParaRPr lang="en-US"/>
          </a:p>
        </p:txBody>
      </p:sp>
    </p:spTree>
    <p:extLst>
      <p:ext uri="{BB962C8B-B14F-4D97-AF65-F5344CB8AC3E}">
        <p14:creationId xmlns:p14="http://schemas.microsoft.com/office/powerpoint/2010/main" val="2297467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1F6156-88D0-429C-BE42-84A45ED43252}" type="datetimeFigureOut">
              <a:rPr lang="en-US" smtClean="0"/>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8D7225-B880-462B-8A09-6A8E1307E831}" type="slidenum">
              <a:rPr lang="en-US" smtClean="0"/>
              <a:t>‹#›</a:t>
            </a:fld>
            <a:endParaRPr lang="en-US"/>
          </a:p>
        </p:txBody>
      </p:sp>
    </p:spTree>
    <p:extLst>
      <p:ext uri="{BB962C8B-B14F-4D97-AF65-F5344CB8AC3E}">
        <p14:creationId xmlns:p14="http://schemas.microsoft.com/office/powerpoint/2010/main" val="24138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1F6156-88D0-429C-BE42-84A45ED43252}" type="datetimeFigureOut">
              <a:rPr lang="en-US" smtClean="0"/>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8D7225-B880-462B-8A09-6A8E1307E831}" type="slidenum">
              <a:rPr lang="en-US" smtClean="0"/>
              <a:t>‹#›</a:t>
            </a:fld>
            <a:endParaRPr lang="en-US"/>
          </a:p>
        </p:txBody>
      </p:sp>
    </p:spTree>
    <p:extLst>
      <p:ext uri="{BB962C8B-B14F-4D97-AF65-F5344CB8AC3E}">
        <p14:creationId xmlns:p14="http://schemas.microsoft.com/office/powerpoint/2010/main" val="3524750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1F6156-88D0-429C-BE42-84A45ED43252}" type="datetimeFigureOut">
              <a:rPr lang="en-US" smtClean="0"/>
              <a:t>1/29/2024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8D7225-B880-462B-8A09-6A8E1307E831}" type="slidenum">
              <a:rPr lang="en-US" smtClean="0"/>
              <a:t>‹#›</a:t>
            </a:fld>
            <a:endParaRPr lang="en-US"/>
          </a:p>
        </p:txBody>
      </p:sp>
    </p:spTree>
    <p:extLst>
      <p:ext uri="{BB962C8B-B14F-4D97-AF65-F5344CB8AC3E}">
        <p14:creationId xmlns:p14="http://schemas.microsoft.com/office/powerpoint/2010/main" val="35344100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3899"/>
            <a:ext cx="10515600" cy="1325563"/>
          </a:xfrm>
        </p:spPr>
        <p:txBody>
          <a:bodyPr/>
          <a:lstStyle/>
          <a:p>
            <a:pPr algn="ctr"/>
            <a:r>
              <a:rPr lang="vi-VN" b="1" dirty="0">
                <a:solidFill>
                  <a:srgbClr val="FFFF00"/>
                </a:solidFill>
                <a:latin typeface="Times New Roman" panose="02020603050405020304" pitchFamily="18" charset="0"/>
                <a:cs typeface="Times New Roman" panose="02020603050405020304" pitchFamily="18" charset="0"/>
              </a:rPr>
              <a:t>CHỦ ĐỀ</a:t>
            </a:r>
            <a:r>
              <a:rPr lang="en-US" b="1" dirty="0">
                <a:solidFill>
                  <a:srgbClr val="FFFF00"/>
                </a:solidFill>
                <a:latin typeface="Times New Roman" panose="02020603050405020304" pitchFamily="18" charset="0"/>
                <a:cs typeface="Times New Roman" panose="02020603050405020304" pitchFamily="18" charset="0"/>
              </a:rPr>
              <a:t> 2</a:t>
            </a:r>
            <a:r>
              <a:rPr lang="en-US" dirty="0" smtClean="0">
                <a:solidFill>
                  <a:srgbClr val="FFFF00"/>
                </a:solidFill>
                <a:latin typeface="Times New Roman" panose="02020603050405020304" pitchFamily="18" charset="0"/>
                <a:cs typeface="Times New Roman" panose="02020603050405020304" pitchFamily="18" charset="0"/>
              </a:rPr>
              <a:t>: </a:t>
            </a:r>
            <a:endParaRPr lang="en-US" dirty="0">
              <a:solidFill>
                <a:srgbClr val="FFFF00"/>
              </a:solidFill>
            </a:endParaRPr>
          </a:p>
        </p:txBody>
      </p:sp>
      <p:sp>
        <p:nvSpPr>
          <p:cNvPr id="3" name="Content Placeholder 2"/>
          <p:cNvSpPr>
            <a:spLocks noGrp="1"/>
          </p:cNvSpPr>
          <p:nvPr>
            <p:ph idx="1"/>
          </p:nvPr>
        </p:nvSpPr>
        <p:spPr>
          <a:xfrm>
            <a:off x="138753" y="1651379"/>
            <a:ext cx="11914495" cy="3507475"/>
          </a:xfrm>
        </p:spPr>
        <p:txBody>
          <a:bodyPr>
            <a:normAutofit fontScale="92500"/>
          </a:bodyPr>
          <a:lstStyle/>
          <a:p>
            <a:pPr marL="0" indent="0" algn="ctr">
              <a:lnSpc>
                <a:spcPct val="150000"/>
              </a:lnSpc>
              <a:spcBef>
                <a:spcPts val="0"/>
              </a:spcBef>
              <a:buNone/>
            </a:pPr>
            <a:r>
              <a:rPr lang="vi-VN" sz="4800" b="1" dirty="0">
                <a:solidFill>
                  <a:srgbClr val="FF0000"/>
                </a:solidFill>
                <a:latin typeface="Times New Roman" panose="02020603050405020304" pitchFamily="18" charset="0"/>
                <a:cs typeface="Times New Roman" panose="02020603050405020304" pitchFamily="18" charset="0"/>
              </a:rPr>
              <a:t>ĐẶC TRƯNG TỔ CHỨC VĂN HOÁ</a:t>
            </a:r>
            <a:br>
              <a:rPr lang="vi-VN" sz="4800" b="1" dirty="0">
                <a:solidFill>
                  <a:srgbClr val="FF0000"/>
                </a:solidFill>
                <a:latin typeface="Times New Roman" panose="02020603050405020304" pitchFamily="18" charset="0"/>
                <a:cs typeface="Times New Roman" panose="02020603050405020304" pitchFamily="18" charset="0"/>
              </a:rPr>
            </a:br>
            <a:r>
              <a:rPr lang="vi-VN" sz="4800" b="1" dirty="0">
                <a:solidFill>
                  <a:srgbClr val="FF0000"/>
                </a:solidFill>
                <a:latin typeface="Times New Roman" panose="02020603050405020304" pitchFamily="18" charset="0"/>
                <a:cs typeface="Times New Roman" panose="02020603050405020304" pitchFamily="18" charset="0"/>
              </a:rPr>
              <a:t>CỤM DÂN CƯ Ở THÀNH PHỐ HỒ CHÍ MINH</a:t>
            </a:r>
            <a:r>
              <a:rPr lang="vi-VN" sz="4800" dirty="0">
                <a:solidFill>
                  <a:srgbClr val="FF0000"/>
                </a:solidFill>
                <a:latin typeface="Times New Roman" panose="02020603050405020304" pitchFamily="18" charset="0"/>
                <a:cs typeface="Times New Roman" panose="02020603050405020304" pitchFamily="18" charset="0"/>
              </a:rPr>
              <a:t> </a:t>
            </a:r>
            <a:br>
              <a:rPr lang="vi-VN" sz="4800" dirty="0">
                <a:solidFill>
                  <a:srgbClr val="FF0000"/>
                </a:solidFill>
                <a:latin typeface="Times New Roman" panose="02020603050405020304" pitchFamily="18" charset="0"/>
                <a:cs typeface="Times New Roman" panose="02020603050405020304" pitchFamily="18" charset="0"/>
              </a:rPr>
            </a:br>
            <a:endParaRPr lang="en-US" sz="4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9222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b="1" i="1" smtClean="0">
                <a:solidFill>
                  <a:schemeClr val="accent1"/>
                </a:solidFill>
                <a:latin typeface="Times New Roman" panose="02020603050405020304" pitchFamily="18" charset="0"/>
                <a:cs typeface="Times New Roman" panose="02020603050405020304" pitchFamily="18" charset="0"/>
              </a:rPr>
              <a:t>  </a:t>
            </a:r>
            <a:endParaRPr lang="en-US" dirty="0"/>
          </a:p>
        </p:txBody>
      </p:sp>
      <p:sp>
        <p:nvSpPr>
          <p:cNvPr id="4" name="AutoShape 2" descr="Cơm từ thiện 'chuẩn nhà hàng' mùa dịch Covid-19"/>
          <p:cNvSpPr>
            <a:spLocks noChangeAspect="1" noChangeArrowheads="1"/>
          </p:cNvSpPr>
          <p:nvPr/>
        </p:nvSpPr>
        <p:spPr bwMode="auto">
          <a:xfrm>
            <a:off x="155574" y="-144464"/>
            <a:ext cx="3003563" cy="300357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502789" y="358997"/>
            <a:ext cx="10908405" cy="584775"/>
          </a:xfrm>
          <a:prstGeom prst="rect">
            <a:avLst/>
          </a:prstGeom>
          <a:noFill/>
        </p:spPr>
        <p:txBody>
          <a:bodyPr wrap="square" rtlCol="0">
            <a:spAutoFit/>
          </a:bodyPr>
          <a:lstStyle/>
          <a:p>
            <a:pPr algn="ctr"/>
            <a:r>
              <a:rPr lang="vi-VN" sz="3200" b="1" dirty="0">
                <a:solidFill>
                  <a:srgbClr val="FF0000"/>
                </a:solidFill>
                <a:latin typeface="+mj-lt"/>
              </a:rPr>
              <a:t>Cụm dân cư tập trung theo lối sống hiện đại</a:t>
            </a:r>
            <a:endParaRPr lang="en-US" sz="3200" b="1" dirty="0">
              <a:solidFill>
                <a:srgbClr val="FF0000"/>
              </a:solidFill>
              <a:latin typeface="+mj-lt"/>
              <a:cs typeface="Times New Roman" panose="02020603050405020304" pitchFamily="18" charset="0"/>
            </a:endParaRPr>
          </a:p>
        </p:txBody>
      </p:sp>
      <p:sp>
        <p:nvSpPr>
          <p:cNvPr id="3" name="Content Placeholder 2"/>
          <p:cNvSpPr>
            <a:spLocks noGrp="1"/>
          </p:cNvSpPr>
          <p:nvPr>
            <p:ph idx="1"/>
          </p:nvPr>
        </p:nvSpPr>
        <p:spPr>
          <a:xfrm>
            <a:off x="321972" y="1398905"/>
            <a:ext cx="11539470" cy="4351338"/>
          </a:xfrm>
        </p:spPr>
        <p:txBody>
          <a:bodyPr>
            <a:normAutofit lnSpcReduction="10000"/>
          </a:bodyPr>
          <a:lstStyle/>
          <a:p>
            <a:pPr marL="0" indent="0">
              <a:buNone/>
            </a:pPr>
            <a:r>
              <a:rPr lang="en-US" sz="7200" dirty="0">
                <a:latin typeface="Times New Roman" panose="02020603050405020304" pitchFamily="18" charset="0"/>
                <a:cs typeface="Times New Roman" panose="02020603050405020304" pitchFamily="18" charset="0"/>
              </a:rPr>
              <a:t>N</a:t>
            </a:r>
            <a:r>
              <a:rPr lang="vi-VN" sz="7200" dirty="0" smtClean="0">
                <a:latin typeface="Times New Roman" panose="02020603050405020304" pitchFamily="18" charset="0"/>
                <a:cs typeface="Times New Roman" panose="02020603050405020304" pitchFamily="18" charset="0"/>
              </a:rPr>
              <a:t>hóm </a:t>
            </a:r>
            <a:r>
              <a:rPr lang="vi-VN" sz="7200" dirty="0">
                <a:latin typeface="Times New Roman" panose="02020603050405020304" pitchFamily="18" charset="0"/>
                <a:cs typeface="Times New Roman" panose="02020603050405020304" pitchFamily="18" charset="0"/>
              </a:rPr>
              <a:t>cư dân sống trong các chung </a:t>
            </a:r>
            <a:r>
              <a:rPr lang="vi-VN" sz="7200" dirty="0" smtClean="0">
                <a:latin typeface="Times New Roman" panose="02020603050405020304" pitchFamily="18" charset="0"/>
                <a:cs typeface="Times New Roman" panose="02020603050405020304" pitchFamily="18" charset="0"/>
              </a:rPr>
              <a:t>cư,</a:t>
            </a:r>
            <a:r>
              <a:rPr lang="en-US" sz="7200" dirty="0" smtClean="0">
                <a:latin typeface="Times New Roman" panose="02020603050405020304" pitchFamily="18" charset="0"/>
                <a:cs typeface="Times New Roman" panose="02020603050405020304" pitchFamily="18" charset="0"/>
              </a:rPr>
              <a:t> </a:t>
            </a:r>
            <a:r>
              <a:rPr lang="vi-VN" sz="7200" dirty="0" smtClean="0">
                <a:latin typeface="Times New Roman" panose="02020603050405020304" pitchFamily="18" charset="0"/>
                <a:cs typeface="Times New Roman" panose="02020603050405020304" pitchFamily="18" charset="0"/>
              </a:rPr>
              <a:t>khu </a:t>
            </a:r>
            <a:r>
              <a:rPr lang="vi-VN" sz="7200" dirty="0">
                <a:latin typeface="Times New Roman" panose="02020603050405020304" pitchFamily="18" charset="0"/>
                <a:cs typeface="Times New Roman" panose="02020603050405020304" pitchFamily="18" charset="0"/>
              </a:rPr>
              <a:t>đô thị hiện đại và được phân bố rộng khắp ở Thành phố Hồ Chí Minh. </a:t>
            </a:r>
            <a:r>
              <a:rPr lang="vi-VN" sz="6000" dirty="0">
                <a:latin typeface="Times New Roman" panose="02020603050405020304" pitchFamily="18" charset="0"/>
                <a:cs typeface="Times New Roman" panose="02020603050405020304" pitchFamily="18" charset="0"/>
              </a:rPr>
              <a:t/>
            </a:r>
            <a:br>
              <a:rPr lang="vi-VN" sz="6000" dirty="0">
                <a:latin typeface="Times New Roman" panose="02020603050405020304" pitchFamily="18" charset="0"/>
                <a:cs typeface="Times New Roman" panose="02020603050405020304" pitchFamily="18" charset="0"/>
              </a:rPr>
            </a:br>
            <a:endParaRPr lang="en-US" sz="6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8165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52463" y="334850"/>
            <a:ext cx="8899301" cy="1200329"/>
          </a:xfrm>
          <a:prstGeom prst="rect">
            <a:avLst/>
          </a:prstGeom>
          <a:noFill/>
        </p:spPr>
        <p:txBody>
          <a:bodyPr wrap="square" rtlCol="0">
            <a:spAutoFit/>
          </a:bodyPr>
          <a:lstStyle/>
          <a:p>
            <a:pPr algn="ctr"/>
            <a:r>
              <a:rPr lang="en-US" sz="3600" b="1" dirty="0" smtClean="0">
                <a:solidFill>
                  <a:srgbClr val="FF0000"/>
                </a:solidFill>
                <a:latin typeface="Times New Roman" panose="02020603050405020304" pitchFamily="18" charset="0"/>
                <a:cs typeface="Times New Roman" panose="02020603050405020304" pitchFamily="18" charset="0"/>
              </a:rPr>
              <a:t>SƠ ĐỒ THỂ HIỆN BẢN SẮC TIỂU VÙNG VĂN HÓA Ở THÀNH PHỐ HỒ CHÍ MINH</a:t>
            </a:r>
            <a:endParaRPr lang="en-US" sz="3600" b="1" dirty="0">
              <a:solidFill>
                <a:srgbClr val="FF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1046460" y="2395471"/>
            <a:ext cx="10183917" cy="3515932"/>
          </a:xfrm>
          <a:prstGeom prst="rect">
            <a:avLst/>
          </a:prstGeom>
        </p:spPr>
      </p:pic>
    </p:spTree>
    <p:extLst>
      <p:ext uri="{BB962C8B-B14F-4D97-AF65-F5344CB8AC3E}">
        <p14:creationId xmlns:p14="http://schemas.microsoft.com/office/powerpoint/2010/main" val="27725056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810" y="118119"/>
            <a:ext cx="11608559" cy="891816"/>
          </a:xfrm>
        </p:spPr>
        <p:txBody>
          <a:bodyPr>
            <a:noAutofit/>
          </a:bodyPr>
          <a:lstStyle/>
          <a:p>
            <a:r>
              <a:rPr lang="vi-VN" sz="3600" dirty="0">
                <a:solidFill>
                  <a:srgbClr val="FF0000"/>
                </a:solidFill>
              </a:rPr>
              <a:t>Tổ chức văn hoá cụm dân cư ở Thành phố Hồ Chí Minh có những đặc trưng sau:</a:t>
            </a:r>
            <a:endParaRPr lang="en-US" sz="3600" dirty="0">
              <a:solidFill>
                <a:srgbClr val="FF0000"/>
              </a:solidFill>
            </a:endParaRPr>
          </a:p>
        </p:txBody>
      </p:sp>
      <p:sp>
        <p:nvSpPr>
          <p:cNvPr id="3" name="Content Placeholder 2"/>
          <p:cNvSpPr>
            <a:spLocks noGrp="1"/>
          </p:cNvSpPr>
          <p:nvPr>
            <p:ph idx="1"/>
          </p:nvPr>
        </p:nvSpPr>
        <p:spPr>
          <a:xfrm>
            <a:off x="702289" y="1368424"/>
            <a:ext cx="10515600" cy="5245735"/>
          </a:xfrm>
        </p:spPr>
        <p:txBody>
          <a:bodyPr>
            <a:noAutofit/>
          </a:bodyPr>
          <a:lstStyle/>
          <a:p>
            <a:pPr marL="0" indent="0">
              <a:buNone/>
            </a:pPr>
            <a:r>
              <a:rPr lang="vi-VN" sz="700" dirty="0"/>
              <a:t/>
            </a:r>
            <a:br>
              <a:rPr lang="vi-VN" sz="700" dirty="0"/>
            </a:br>
            <a:r>
              <a:rPr lang="vi-VN" sz="2400" dirty="0">
                <a:latin typeface="+mj-lt"/>
              </a:rPr>
              <a:t>– Sự hình thành các cụm dân cư ban đầu mang tính tự phát (thường tập trung theo </a:t>
            </a:r>
            <a:r>
              <a:rPr lang="vi-VN" sz="2400" dirty="0" smtClean="0">
                <a:latin typeface="+mj-lt"/>
              </a:rPr>
              <a:t>các</a:t>
            </a:r>
            <a:r>
              <a:rPr lang="en-US" sz="2400" dirty="0" smtClean="0">
                <a:latin typeface="+mj-lt"/>
              </a:rPr>
              <a:t> </a:t>
            </a:r>
            <a:r>
              <a:rPr lang="vi-VN" sz="2400" dirty="0" smtClean="0">
                <a:latin typeface="+mj-lt"/>
              </a:rPr>
              <a:t>dòng </a:t>
            </a:r>
            <a:r>
              <a:rPr lang="vi-VN" sz="2400" dirty="0">
                <a:latin typeface="+mj-lt"/>
              </a:rPr>
              <a:t>tộc, dân tộc,…), về sau có tính quy hoạch rõ ràng hơn trong quá trình hoạt </a:t>
            </a:r>
            <a:r>
              <a:rPr lang="vi-VN" sz="2400" dirty="0" smtClean="0">
                <a:latin typeface="+mj-lt"/>
              </a:rPr>
              <a:t>động</a:t>
            </a:r>
            <a:r>
              <a:rPr lang="en-US" sz="2400" dirty="0" smtClean="0">
                <a:latin typeface="+mj-lt"/>
              </a:rPr>
              <a:t> </a:t>
            </a:r>
            <a:r>
              <a:rPr lang="vi-VN" sz="2400" dirty="0" smtClean="0">
                <a:latin typeface="+mj-lt"/>
              </a:rPr>
              <a:t>sản </a:t>
            </a:r>
            <a:r>
              <a:rPr lang="vi-VN" sz="2400" dirty="0">
                <a:latin typeface="+mj-lt"/>
              </a:rPr>
              <a:t>xuất – kinh doanh và sinh hoạt văn hoá.</a:t>
            </a:r>
            <a:br>
              <a:rPr lang="vi-VN" sz="2400" dirty="0">
                <a:latin typeface="+mj-lt"/>
              </a:rPr>
            </a:br>
            <a:r>
              <a:rPr lang="vi-VN" sz="2400" dirty="0">
                <a:latin typeface="+mj-lt"/>
              </a:rPr>
              <a:t>– Các cụm dân cư có mối quan hệ mật thiết với nhau, mang tính gắn kết cộng đồng </a:t>
            </a:r>
            <a:r>
              <a:rPr lang="vi-VN" sz="2400" dirty="0" smtClean="0">
                <a:latin typeface="+mj-lt"/>
              </a:rPr>
              <a:t>cao</a:t>
            </a:r>
            <a:r>
              <a:rPr lang="en-US" sz="2400" dirty="0" smtClean="0">
                <a:latin typeface="+mj-lt"/>
              </a:rPr>
              <a:t> </a:t>
            </a:r>
            <a:r>
              <a:rPr lang="vi-VN" sz="2400" dirty="0" smtClean="0">
                <a:latin typeface="+mj-lt"/>
              </a:rPr>
              <a:t>trong </a:t>
            </a:r>
            <a:r>
              <a:rPr lang="vi-VN" sz="2400" dirty="0">
                <a:latin typeface="+mj-lt"/>
              </a:rPr>
              <a:t>các sinh hoạt văn hoá và sản xuất – kinh doanh thông qua mối quan hệ dòng </a:t>
            </a:r>
            <a:r>
              <a:rPr lang="vi-VN" sz="2400" dirty="0" smtClean="0">
                <a:latin typeface="+mj-lt"/>
              </a:rPr>
              <a:t>tộc,</a:t>
            </a:r>
            <a:r>
              <a:rPr lang="en-US" sz="2400" dirty="0" smtClean="0">
                <a:latin typeface="+mj-lt"/>
              </a:rPr>
              <a:t> </a:t>
            </a:r>
            <a:r>
              <a:rPr lang="vi-VN" sz="2400" dirty="0" smtClean="0">
                <a:latin typeface="+mj-lt"/>
              </a:rPr>
              <a:t>tôn </a:t>
            </a:r>
            <a:r>
              <a:rPr lang="vi-VN" sz="2400" dirty="0">
                <a:latin typeface="+mj-lt"/>
              </a:rPr>
              <a:t>giáo và nghề nghiệp.</a:t>
            </a:r>
            <a:br>
              <a:rPr lang="vi-VN" sz="2400" dirty="0">
                <a:latin typeface="+mj-lt"/>
              </a:rPr>
            </a:br>
            <a:r>
              <a:rPr lang="vi-VN" sz="2400" dirty="0">
                <a:latin typeface="+mj-lt"/>
              </a:rPr>
              <a:t>– Đời sống văn hoá của cụm dân cư có tính cơ động cao, vừa kế thừa, phát huy các</a:t>
            </a:r>
            <a:br>
              <a:rPr lang="vi-VN" sz="2400" dirty="0">
                <a:latin typeface="+mj-lt"/>
              </a:rPr>
            </a:br>
            <a:r>
              <a:rPr lang="vi-VN" sz="2400" dirty="0">
                <a:latin typeface="+mj-lt"/>
              </a:rPr>
              <a:t>giá trị văn hoá truyền thống, vừa nhanh chóng tiếp thu các giá trị văn hoá hiện đại </a:t>
            </a:r>
            <a:r>
              <a:rPr lang="vi-VN" sz="2400" dirty="0" smtClean="0">
                <a:latin typeface="+mj-lt"/>
              </a:rPr>
              <a:t>cho</a:t>
            </a:r>
            <a:r>
              <a:rPr lang="en-US" sz="2400" dirty="0">
                <a:latin typeface="+mj-lt"/>
              </a:rPr>
              <a:t> </a:t>
            </a:r>
            <a:r>
              <a:rPr lang="vi-VN" sz="2400" dirty="0" smtClean="0">
                <a:latin typeface="+mj-lt"/>
              </a:rPr>
              <a:t>phù </a:t>
            </a:r>
            <a:r>
              <a:rPr lang="vi-VN" sz="2400" dirty="0">
                <a:latin typeface="+mj-lt"/>
              </a:rPr>
              <a:t>hợp với môi trường sống và quá trình hội nhập.</a:t>
            </a:r>
            <a:br>
              <a:rPr lang="vi-VN" sz="2400" dirty="0">
                <a:latin typeface="+mj-lt"/>
              </a:rPr>
            </a:br>
            <a:r>
              <a:rPr lang="vi-VN" sz="2400" dirty="0">
                <a:latin typeface="+mj-lt"/>
              </a:rPr>
              <a:t>– Các cụm dân cư mang tính tương trợ cao trong các hoạt động sinh hoạt văn hoá,</a:t>
            </a:r>
            <a:br>
              <a:rPr lang="vi-VN" sz="2400" dirty="0">
                <a:latin typeface="+mj-lt"/>
              </a:rPr>
            </a:br>
            <a:r>
              <a:rPr lang="vi-VN" sz="2400" dirty="0">
                <a:latin typeface="+mj-lt"/>
              </a:rPr>
              <a:t>tôn giáo, dân tộc và mang tính cạnh tranh cao trong sản xuất – kinh doanh.</a:t>
            </a:r>
            <a:br>
              <a:rPr lang="vi-VN" sz="2400" dirty="0">
                <a:latin typeface="+mj-lt"/>
              </a:rPr>
            </a:br>
            <a:r>
              <a:rPr lang="vi-VN" sz="2400" dirty="0">
                <a:latin typeface="+mj-lt"/>
              </a:rPr>
              <a:t>– Các cụm dân cư mang những nét đặc trưng riêng của văn hoá vùng miền, tôn giáo,</a:t>
            </a:r>
            <a:br>
              <a:rPr lang="vi-VN" sz="2400" dirty="0">
                <a:latin typeface="+mj-lt"/>
              </a:rPr>
            </a:br>
            <a:r>
              <a:rPr lang="vi-VN" sz="2400" dirty="0">
                <a:latin typeface="+mj-lt"/>
              </a:rPr>
              <a:t>dân tộc đã tạo nên tính đa dạng trong nền văn hoá của Thành phố Hồ Chí Minh.</a:t>
            </a:r>
            <a:br>
              <a:rPr lang="vi-VN" sz="2400" dirty="0">
                <a:latin typeface="+mj-lt"/>
              </a:rPr>
            </a:br>
            <a:r>
              <a:rPr lang="vi-VN" sz="2400" dirty="0">
                <a:latin typeface="+mj-lt"/>
              </a:rPr>
              <a:t>– Cụm dân cư theo đặc trưng văn hoá mang tính tự quản cao. </a:t>
            </a:r>
            <a:br>
              <a:rPr lang="vi-VN" sz="2400" dirty="0">
                <a:latin typeface="+mj-lt"/>
              </a:rPr>
            </a:br>
            <a:endParaRPr lang="en-US" sz="2400" dirty="0">
              <a:latin typeface="+mj-lt"/>
            </a:endParaRPr>
          </a:p>
        </p:txBody>
      </p:sp>
    </p:spTree>
    <p:extLst>
      <p:ext uri="{BB962C8B-B14F-4D97-AF65-F5344CB8AC3E}">
        <p14:creationId xmlns:p14="http://schemas.microsoft.com/office/powerpoint/2010/main" val="33049909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2789" y="485656"/>
            <a:ext cx="11302524" cy="887105"/>
          </a:xfrm>
        </p:spPr>
        <p:txBody>
          <a:bodyPr>
            <a:normAutofit fontScale="90000"/>
          </a:bodyPr>
          <a:lstStyle/>
          <a:p>
            <a:r>
              <a:rPr lang="en-US" sz="2000" b="1" dirty="0" smtClean="0"/>
              <a:t/>
            </a:r>
            <a:br>
              <a:rPr lang="en-US" sz="2000" b="1" dirty="0" smtClean="0"/>
            </a:br>
            <a:r>
              <a:rPr lang="en-US" sz="2000" b="1" dirty="0"/>
              <a:t/>
            </a:r>
            <a:br>
              <a:rPr lang="en-US" sz="2000" b="1" dirty="0"/>
            </a:br>
            <a:r>
              <a:rPr lang="en-US" sz="2000" b="1" dirty="0" smtClean="0"/>
              <a:t/>
            </a:r>
            <a:br>
              <a:rPr lang="en-US" sz="2000" b="1" dirty="0" smtClean="0"/>
            </a:br>
            <a:r>
              <a:rPr lang="en-US" sz="2000" b="1" dirty="0"/>
              <a:t/>
            </a:r>
            <a:br>
              <a:rPr lang="en-US" sz="2000" b="1" dirty="0"/>
            </a:br>
            <a:r>
              <a:rPr lang="en-US" sz="2000" b="1" dirty="0" smtClean="0"/>
              <a:t/>
            </a:r>
            <a:br>
              <a:rPr lang="en-US" sz="2000" b="1" dirty="0" smtClean="0"/>
            </a:br>
            <a:r>
              <a:rPr lang="vi-VN" sz="2700" b="1" dirty="0" smtClean="0">
                <a:solidFill>
                  <a:srgbClr val="FF0000"/>
                </a:solidFill>
              </a:rPr>
              <a:t>II</a:t>
            </a:r>
            <a:r>
              <a:rPr lang="vi-VN" sz="2700" b="1" dirty="0">
                <a:solidFill>
                  <a:srgbClr val="FF0000"/>
                </a:solidFill>
              </a:rPr>
              <a:t>. NGƯỜI HOA Ở THÀNH PHỐ HỒ CHÍ MINH – MỘT CÁCH THỨC TỔ CHỨC </a:t>
            </a:r>
            <a:r>
              <a:rPr lang="vi-VN" sz="2700" b="1" dirty="0" smtClean="0">
                <a:solidFill>
                  <a:srgbClr val="FF0000"/>
                </a:solidFill>
              </a:rPr>
              <a:t>CỤM</a:t>
            </a:r>
            <a:r>
              <a:rPr lang="en-US" sz="2700" b="1" dirty="0" smtClean="0">
                <a:solidFill>
                  <a:srgbClr val="FF0000"/>
                </a:solidFill>
              </a:rPr>
              <a:t> </a:t>
            </a:r>
            <a:r>
              <a:rPr lang="vi-VN" sz="2700" b="1" dirty="0" smtClean="0">
                <a:solidFill>
                  <a:srgbClr val="FF0000"/>
                </a:solidFill>
              </a:rPr>
              <a:t>DÂN </a:t>
            </a:r>
            <a:r>
              <a:rPr lang="vi-VN" sz="2700" b="1" dirty="0">
                <a:solidFill>
                  <a:srgbClr val="FF0000"/>
                </a:solidFill>
              </a:rPr>
              <a:t>CƯ ĐẶC </a:t>
            </a:r>
            <a:r>
              <a:rPr lang="vi-VN" sz="2700" b="1" dirty="0" smtClean="0">
                <a:solidFill>
                  <a:srgbClr val="FF0000"/>
                </a:solidFill>
              </a:rPr>
              <a:t>TRƯNG</a:t>
            </a:r>
            <a:r>
              <a:rPr lang="en-US" sz="2700" b="1" dirty="0" smtClean="0">
                <a:solidFill>
                  <a:srgbClr val="FF0000"/>
                </a:solidFill>
              </a:rPr>
              <a:t/>
            </a:r>
            <a:br>
              <a:rPr lang="en-US" sz="2700" b="1" dirty="0" smtClean="0">
                <a:solidFill>
                  <a:srgbClr val="FF0000"/>
                </a:solidFill>
              </a:rPr>
            </a:br>
            <a:r>
              <a:rPr lang="en-US" sz="4000" dirty="0" smtClean="0">
                <a:solidFill>
                  <a:srgbClr val="FF0000"/>
                </a:solidFill>
              </a:rPr>
              <a:t/>
            </a:r>
            <a:br>
              <a:rPr lang="en-US" sz="4000" dirty="0" smtClean="0">
                <a:solidFill>
                  <a:srgbClr val="FF0000"/>
                </a:solidFill>
              </a:rPr>
            </a:br>
            <a:r>
              <a:rPr lang="vi-VN" sz="2800" b="1" i="1" dirty="0" smtClean="0">
                <a:solidFill>
                  <a:srgbClr val="0070C0"/>
                </a:solidFill>
              </a:rPr>
              <a:t>1</a:t>
            </a:r>
            <a:r>
              <a:rPr lang="vi-VN" sz="2800" b="1" i="1" dirty="0">
                <a:solidFill>
                  <a:srgbClr val="0070C0"/>
                </a:solidFill>
              </a:rPr>
              <a:t>. Vài nét về cụm dân cư người Hoa ở Thành phố Hồ Chí Minh</a:t>
            </a:r>
            <a:r>
              <a:rPr lang="vi-VN" sz="2800" dirty="0">
                <a:solidFill>
                  <a:srgbClr val="0070C0"/>
                </a:solidFill>
              </a:rPr>
              <a:t> </a:t>
            </a:r>
            <a:r>
              <a:rPr lang="vi-VN" sz="2800" dirty="0"/>
              <a:t/>
            </a:r>
            <a:br>
              <a:rPr lang="vi-VN" sz="2800" dirty="0"/>
            </a:br>
            <a:r>
              <a:rPr lang="vi-VN" sz="3200" dirty="0"/>
              <a:t/>
            </a:r>
            <a:br>
              <a:rPr lang="vi-VN" sz="3200" dirty="0"/>
            </a:br>
            <a:endParaRPr lang="en-US" sz="3600" dirty="0"/>
          </a:p>
        </p:txBody>
      </p:sp>
      <p:sp>
        <p:nvSpPr>
          <p:cNvPr id="6" name="Content Placeholder 5"/>
          <p:cNvSpPr>
            <a:spLocks noGrp="1"/>
          </p:cNvSpPr>
          <p:nvPr>
            <p:ph idx="1"/>
          </p:nvPr>
        </p:nvSpPr>
        <p:spPr>
          <a:xfrm>
            <a:off x="459345" y="1833628"/>
            <a:ext cx="11389412" cy="5322627"/>
          </a:xfrm>
        </p:spPr>
        <p:txBody>
          <a:bodyPr>
            <a:normAutofit fontScale="62500" lnSpcReduction="20000"/>
          </a:bodyPr>
          <a:lstStyle/>
          <a:p>
            <a:pPr marL="0" indent="463550" algn="just">
              <a:buNone/>
            </a:pPr>
            <a:endParaRPr lang="en-US" dirty="0" smtClean="0"/>
          </a:p>
          <a:p>
            <a:pPr marL="0" indent="463550" algn="just">
              <a:buNone/>
            </a:pPr>
            <a:r>
              <a:rPr lang="vi-VN" sz="5100" dirty="0" smtClean="0">
                <a:latin typeface="Times New Roman" panose="02020603050405020304" pitchFamily="18" charset="0"/>
                <a:cs typeface="Times New Roman" panose="02020603050405020304" pitchFamily="18" charset="0"/>
              </a:rPr>
              <a:t>Người </a:t>
            </a:r>
            <a:r>
              <a:rPr lang="vi-VN" sz="5100" dirty="0">
                <a:latin typeface="Times New Roman" panose="02020603050405020304" pitchFamily="18" charset="0"/>
                <a:cs typeface="Times New Roman" panose="02020603050405020304" pitchFamily="18" charset="0"/>
              </a:rPr>
              <a:t>Hoa có mặt ở Thành phố Hồ Chí Minh vào thế kỉ XVII. Hiện nay, người Hoa là </a:t>
            </a:r>
            <a:r>
              <a:rPr lang="vi-VN" sz="5100" dirty="0" smtClean="0">
                <a:latin typeface="Times New Roman" panose="02020603050405020304" pitchFamily="18" charset="0"/>
                <a:cs typeface="Times New Roman" panose="02020603050405020304" pitchFamily="18" charset="0"/>
              </a:rPr>
              <a:t>một</a:t>
            </a:r>
            <a:r>
              <a:rPr lang="en-US" sz="5100" dirty="0" smtClean="0">
                <a:latin typeface="Times New Roman" panose="02020603050405020304" pitchFamily="18" charset="0"/>
                <a:cs typeface="Times New Roman" panose="02020603050405020304" pitchFamily="18" charset="0"/>
              </a:rPr>
              <a:t> </a:t>
            </a:r>
            <a:r>
              <a:rPr lang="vi-VN" sz="5100" dirty="0" smtClean="0">
                <a:latin typeface="Times New Roman" panose="02020603050405020304" pitchFamily="18" charset="0"/>
                <a:cs typeface="Times New Roman" panose="02020603050405020304" pitchFamily="18" charset="0"/>
              </a:rPr>
              <a:t>trong </a:t>
            </a:r>
            <a:r>
              <a:rPr lang="vi-VN" sz="5100" dirty="0">
                <a:latin typeface="Times New Roman" panose="02020603050405020304" pitchFamily="18" charset="0"/>
                <a:cs typeface="Times New Roman" panose="02020603050405020304" pitchFamily="18" charset="0"/>
              </a:rPr>
              <a:t>54 dân tộc của Việt Nam với số dân là 382,8 nghìn người (2019), chiếm 4,3% số </a:t>
            </a:r>
            <a:r>
              <a:rPr lang="vi-VN" sz="5100" dirty="0" smtClean="0">
                <a:latin typeface="Times New Roman" panose="02020603050405020304" pitchFamily="18" charset="0"/>
                <a:cs typeface="Times New Roman" panose="02020603050405020304" pitchFamily="18" charset="0"/>
              </a:rPr>
              <a:t>dân</a:t>
            </a:r>
            <a:r>
              <a:rPr lang="en-US" sz="5100" dirty="0" smtClean="0">
                <a:latin typeface="Times New Roman" panose="02020603050405020304" pitchFamily="18" charset="0"/>
                <a:cs typeface="Times New Roman" panose="02020603050405020304" pitchFamily="18" charset="0"/>
              </a:rPr>
              <a:t> </a:t>
            </a:r>
            <a:r>
              <a:rPr lang="vi-VN" sz="5100" dirty="0" smtClean="0">
                <a:latin typeface="Times New Roman" panose="02020603050405020304" pitchFamily="18" charset="0"/>
                <a:cs typeface="Times New Roman" panose="02020603050405020304" pitchFamily="18" charset="0"/>
              </a:rPr>
              <a:t>ở </a:t>
            </a:r>
            <a:r>
              <a:rPr lang="vi-VN" sz="5100" dirty="0">
                <a:latin typeface="Times New Roman" panose="02020603050405020304" pitchFamily="18" charset="0"/>
                <a:cs typeface="Times New Roman" panose="02020603050405020304" pitchFamily="18" charset="0"/>
              </a:rPr>
              <a:t>Thành phố Hồ Chí Minh. Người Hoa </a:t>
            </a:r>
            <a:r>
              <a:rPr lang="vi-VN" sz="5100" dirty="0" smtClean="0">
                <a:latin typeface="Times New Roman" panose="02020603050405020304" pitchFamily="18" charset="0"/>
                <a:cs typeface="Times New Roman" panose="02020603050405020304" pitchFamily="18" charset="0"/>
              </a:rPr>
              <a:t>sống </a:t>
            </a:r>
            <a:r>
              <a:rPr lang="vi-VN" sz="5100" dirty="0">
                <a:latin typeface="Times New Roman" panose="02020603050405020304" pitchFamily="18" charset="0"/>
                <a:cs typeface="Times New Roman" panose="02020603050405020304" pitchFamily="18" charset="0"/>
              </a:rPr>
              <a:t>chủ yếu ở Quận 5, Quận 6, Quận 11 và </a:t>
            </a:r>
            <a:r>
              <a:rPr lang="vi-VN" sz="5100" dirty="0" smtClean="0">
                <a:latin typeface="Times New Roman" panose="02020603050405020304" pitchFamily="18" charset="0"/>
                <a:cs typeface="Times New Roman" panose="02020603050405020304" pitchFamily="18" charset="0"/>
              </a:rPr>
              <a:t>thường</a:t>
            </a:r>
            <a:r>
              <a:rPr lang="en-US" sz="5100" dirty="0" smtClean="0">
                <a:latin typeface="Times New Roman" panose="02020603050405020304" pitchFamily="18" charset="0"/>
                <a:cs typeface="Times New Roman" panose="02020603050405020304" pitchFamily="18" charset="0"/>
              </a:rPr>
              <a:t> </a:t>
            </a:r>
            <a:r>
              <a:rPr lang="vi-VN" sz="5100" dirty="0" smtClean="0">
                <a:latin typeface="Times New Roman" panose="02020603050405020304" pitchFamily="18" charset="0"/>
                <a:cs typeface="Times New Roman" panose="02020603050405020304" pitchFamily="18" charset="0"/>
              </a:rPr>
              <a:t>tập </a:t>
            </a:r>
            <a:r>
              <a:rPr lang="vi-VN" sz="5100" dirty="0">
                <a:latin typeface="Times New Roman" panose="02020603050405020304" pitchFamily="18" charset="0"/>
                <a:cs typeface="Times New Roman" panose="02020603050405020304" pitchFamily="18" charset="0"/>
              </a:rPr>
              <a:t>trung theo các dòng tộc, phường hội hoặc </a:t>
            </a:r>
            <a:r>
              <a:rPr lang="vi-VN" sz="5100" dirty="0" smtClean="0">
                <a:latin typeface="Times New Roman" panose="02020603050405020304" pitchFamily="18" charset="0"/>
                <a:cs typeface="Times New Roman" panose="02020603050405020304" pitchFamily="18" charset="0"/>
              </a:rPr>
              <a:t>nghề nghiệp.</a:t>
            </a:r>
            <a:endParaRPr lang="en-US" sz="5100" dirty="0" smtClean="0">
              <a:latin typeface="Times New Roman" panose="02020603050405020304" pitchFamily="18" charset="0"/>
              <a:cs typeface="Times New Roman" panose="02020603050405020304" pitchFamily="18" charset="0"/>
            </a:endParaRPr>
          </a:p>
          <a:p>
            <a:pPr marL="0" indent="463550" algn="just">
              <a:buNone/>
            </a:pPr>
            <a:endParaRPr lang="en-US" sz="5100" dirty="0" smtClean="0">
              <a:latin typeface="Times New Roman" panose="02020603050405020304" pitchFamily="18" charset="0"/>
              <a:cs typeface="Times New Roman" panose="02020603050405020304" pitchFamily="18" charset="0"/>
            </a:endParaRPr>
          </a:p>
          <a:p>
            <a:pPr marL="0" indent="463550" algn="just">
              <a:buNone/>
            </a:pPr>
            <a:r>
              <a:rPr lang="vi-VN" sz="5100" dirty="0" smtClean="0">
                <a:latin typeface="Times New Roman" panose="02020603050405020304" pitchFamily="18" charset="0"/>
                <a:cs typeface="Times New Roman" panose="02020603050405020304" pitchFamily="18" charset="0"/>
              </a:rPr>
              <a:t>Người </a:t>
            </a:r>
            <a:r>
              <a:rPr lang="vi-VN" sz="5100" dirty="0">
                <a:latin typeface="Times New Roman" panose="02020603050405020304" pitchFamily="18" charset="0"/>
                <a:cs typeface="Times New Roman" panose="02020603050405020304" pitchFamily="18" charset="0"/>
              </a:rPr>
              <a:t>Hoa ở Thành phố Hồ Chí Minh bao gồm những nhóm dân cư theo ngôn </a:t>
            </a:r>
            <a:r>
              <a:rPr lang="vi-VN" sz="5100" dirty="0" smtClean="0">
                <a:latin typeface="Times New Roman" panose="02020603050405020304" pitchFamily="18" charset="0"/>
                <a:cs typeface="Times New Roman" panose="02020603050405020304" pitchFamily="18" charset="0"/>
              </a:rPr>
              <a:t>ngữ</a:t>
            </a:r>
            <a:r>
              <a:rPr lang="en-US" sz="5100" dirty="0" smtClean="0">
                <a:latin typeface="Times New Roman" panose="02020603050405020304" pitchFamily="18" charset="0"/>
                <a:cs typeface="Times New Roman" panose="02020603050405020304" pitchFamily="18" charset="0"/>
              </a:rPr>
              <a:t> </a:t>
            </a:r>
            <a:r>
              <a:rPr lang="vi-VN" sz="5100" dirty="0" smtClean="0">
                <a:latin typeface="Times New Roman" panose="02020603050405020304" pitchFamily="18" charset="0"/>
                <a:cs typeface="Times New Roman" panose="02020603050405020304" pitchFamily="18" charset="0"/>
              </a:rPr>
              <a:t>địa </a:t>
            </a:r>
            <a:r>
              <a:rPr lang="vi-VN" sz="5100" dirty="0">
                <a:latin typeface="Times New Roman" panose="02020603050405020304" pitchFamily="18" charset="0"/>
                <a:cs typeface="Times New Roman" panose="02020603050405020304" pitchFamily="18" charset="0"/>
              </a:rPr>
              <a:t>phương như: nhóm Quảng Đông (chiếm đông nhất trong tổng số người Hoa ở </a:t>
            </a:r>
            <a:r>
              <a:rPr lang="vi-VN" sz="5100" dirty="0" smtClean="0">
                <a:latin typeface="Times New Roman" panose="02020603050405020304" pitchFamily="18" charset="0"/>
                <a:cs typeface="Times New Roman" panose="02020603050405020304" pitchFamily="18" charset="0"/>
              </a:rPr>
              <a:t>Thành</a:t>
            </a:r>
            <a:r>
              <a:rPr lang="en-US" sz="5100" dirty="0" smtClean="0">
                <a:latin typeface="Times New Roman" panose="02020603050405020304" pitchFamily="18" charset="0"/>
                <a:cs typeface="Times New Roman" panose="02020603050405020304" pitchFamily="18" charset="0"/>
              </a:rPr>
              <a:t> </a:t>
            </a:r>
            <a:r>
              <a:rPr lang="vi-VN" sz="5100" dirty="0" smtClean="0">
                <a:latin typeface="Times New Roman" panose="02020603050405020304" pitchFamily="18" charset="0"/>
                <a:cs typeface="Times New Roman" panose="02020603050405020304" pitchFamily="18" charset="0"/>
              </a:rPr>
              <a:t>phố</a:t>
            </a:r>
            <a:r>
              <a:rPr lang="vi-VN" sz="5100" dirty="0">
                <a:latin typeface="Times New Roman" panose="02020603050405020304" pitchFamily="18" charset="0"/>
                <a:cs typeface="Times New Roman" panose="02020603050405020304" pitchFamily="18" charset="0"/>
              </a:rPr>
              <a:t>), nhóm Triều Châu, nhóm Phúc Kiến, nhóm Hải Nam, nhóm Hẹ (Khách gia</a:t>
            </a:r>
            <a:r>
              <a:rPr lang="vi-VN" sz="5100" dirty="0" smtClean="0">
                <a:latin typeface="Times New Roman" panose="02020603050405020304" pitchFamily="18" charset="0"/>
                <a:cs typeface="Times New Roman" panose="02020603050405020304" pitchFamily="18" charset="0"/>
              </a:rPr>
              <a:t>).</a:t>
            </a:r>
            <a:endParaRPr lang="en-US" sz="5100" dirty="0" smtClean="0">
              <a:latin typeface="Times New Roman" panose="02020603050405020304" pitchFamily="18" charset="0"/>
              <a:cs typeface="Times New Roman" panose="02020603050405020304" pitchFamily="18" charset="0"/>
            </a:endParaRPr>
          </a:p>
          <a:p>
            <a:pPr marL="0" indent="463550" algn="just">
              <a:buNone/>
            </a:pPr>
            <a:r>
              <a:rPr lang="vi-VN" sz="5100" dirty="0">
                <a:latin typeface="Times New Roman" panose="02020603050405020304" pitchFamily="18" charset="0"/>
                <a:cs typeface="Times New Roman" panose="02020603050405020304" pitchFamily="18" charset="0"/>
              </a:rPr>
              <a:t/>
            </a:r>
            <a:br>
              <a:rPr lang="vi-VN" sz="5100" dirty="0">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       </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42812447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7833"/>
            <a:ext cx="10515600" cy="1325563"/>
          </a:xfrm>
        </p:spPr>
        <p:txBody>
          <a:bodyPr>
            <a:normAutofit/>
          </a:bodyPr>
          <a:lstStyle/>
          <a:p>
            <a:r>
              <a:rPr lang="vi-VN" sz="2400" b="1" dirty="0">
                <a:solidFill>
                  <a:srgbClr val="FF0000"/>
                </a:solidFill>
              </a:rPr>
              <a:t>II. NGƯỜI HOA Ở THÀNH PHỐ HỒ CHÍ MINH – MỘT CÁCH THỨC TỔ CHỨC CỤM</a:t>
            </a:r>
            <a:r>
              <a:rPr lang="en-US" sz="2400" b="1" dirty="0">
                <a:solidFill>
                  <a:srgbClr val="FF0000"/>
                </a:solidFill>
              </a:rPr>
              <a:t> </a:t>
            </a:r>
            <a:r>
              <a:rPr lang="vi-VN" sz="2400" b="1" dirty="0">
                <a:solidFill>
                  <a:srgbClr val="FF0000"/>
                </a:solidFill>
              </a:rPr>
              <a:t>DÂN CƯ ĐẶC </a:t>
            </a:r>
            <a:r>
              <a:rPr lang="vi-VN" sz="2400" b="1" dirty="0" smtClean="0">
                <a:solidFill>
                  <a:srgbClr val="FF0000"/>
                </a:solidFill>
              </a:rPr>
              <a:t>TRƯNG</a:t>
            </a:r>
            <a:r>
              <a:rPr lang="en-US" sz="3600" dirty="0">
                <a:solidFill>
                  <a:srgbClr val="FF0000"/>
                </a:solidFill>
              </a:rPr>
              <a:t/>
            </a:r>
            <a:br>
              <a:rPr lang="en-US" sz="3600" dirty="0">
                <a:solidFill>
                  <a:srgbClr val="FF0000"/>
                </a:solidFill>
              </a:rPr>
            </a:br>
            <a:r>
              <a:rPr lang="vi-VN" sz="2500" b="1" i="1" dirty="0" smtClean="0">
                <a:solidFill>
                  <a:srgbClr val="0070C0"/>
                </a:solidFill>
              </a:rPr>
              <a:t>1</a:t>
            </a:r>
            <a:r>
              <a:rPr lang="vi-VN" sz="2500" b="1" i="1" dirty="0">
                <a:solidFill>
                  <a:srgbClr val="0070C0"/>
                </a:solidFill>
              </a:rPr>
              <a:t>. Vài nét về cụm dân cư người Hoa ở Thành phố Hồ Chí Minh</a:t>
            </a:r>
            <a:endParaRPr lang="en-US" dirty="0">
              <a:solidFill>
                <a:srgbClr val="0070C0"/>
              </a:solidFill>
            </a:endParaRPr>
          </a:p>
        </p:txBody>
      </p:sp>
      <p:sp>
        <p:nvSpPr>
          <p:cNvPr id="4" name="Rectangle 3"/>
          <p:cNvSpPr/>
          <p:nvPr/>
        </p:nvSpPr>
        <p:spPr>
          <a:xfrm>
            <a:off x="314178" y="1423396"/>
            <a:ext cx="11563643" cy="5170646"/>
          </a:xfrm>
          <a:prstGeom prst="rect">
            <a:avLst/>
          </a:prstGeom>
        </p:spPr>
        <p:txBody>
          <a:bodyPr wrap="square">
            <a:spAutoFit/>
          </a:bodyPr>
          <a:lstStyle/>
          <a:p>
            <a:r>
              <a:rPr lang="en-US" sz="2200" dirty="0" smtClean="0"/>
              <a:t> 	</a:t>
            </a:r>
            <a:r>
              <a:rPr lang="vi-VN" sz="2200" b="1" dirty="0" smtClean="0">
                <a:latin typeface="+mj-lt"/>
              </a:rPr>
              <a:t>Tổ </a:t>
            </a:r>
            <a:r>
              <a:rPr lang="vi-VN" sz="2200" b="1" dirty="0">
                <a:latin typeface="+mj-lt"/>
              </a:rPr>
              <a:t>chức đời sống xã hội theo </a:t>
            </a:r>
            <a:r>
              <a:rPr lang="vi-VN" sz="2200" b="1" dirty="0" smtClean="0">
                <a:latin typeface="+mj-lt"/>
              </a:rPr>
              <a:t>bang</a:t>
            </a:r>
            <a:r>
              <a:rPr lang="en-US" sz="2200" b="1" dirty="0" smtClean="0">
                <a:latin typeface="+mj-lt"/>
              </a:rPr>
              <a:t> </a:t>
            </a:r>
            <a:r>
              <a:rPr lang="vi-VN" sz="2200" b="1" dirty="0" smtClean="0">
                <a:latin typeface="+mj-lt"/>
              </a:rPr>
              <a:t>và </a:t>
            </a:r>
            <a:r>
              <a:rPr lang="vi-VN" sz="2200" b="1" dirty="0">
                <a:latin typeface="+mj-lt"/>
              </a:rPr>
              <a:t>hình thành các hội </a:t>
            </a:r>
            <a:r>
              <a:rPr lang="vi-VN" sz="2200" b="1" dirty="0" smtClean="0">
                <a:latin typeface="+mj-lt"/>
              </a:rPr>
              <a:t>quán </a:t>
            </a:r>
            <a:r>
              <a:rPr lang="vi-VN" sz="2200" b="1" dirty="0">
                <a:latin typeface="+mj-lt"/>
              </a:rPr>
              <a:t>theo các nhóm ngôn ngữ địa phương: Tuệ Thành hội quán (người Quảng Đông – Quận 5), Nghĩa An hội quán (người Triều Châu – Quận 5), Quỳnh Phủ hội quán (người Hải Nam – Quận 5), Ôn Lăng hội quán (người Phúc Kiến – Quận 5), Quần Tần hội quán (người Hẹ – quận Gò Vấp),... Các hội quán này thường ở gần hoặc trong khuôn viên một ngôi chùa, miếu, đình. Các hội quán vừa là nơi người Hoa tiến hành các hoạt động tâm linh, vừa là nơi thực hiện các hoạt động văn hoá – xã hội, tương trợ và giúp đỡ cộng đồng khi cần thiết.</a:t>
            </a:r>
            <a:br>
              <a:rPr lang="vi-VN" sz="2200" b="1" dirty="0">
                <a:latin typeface="+mj-lt"/>
              </a:rPr>
            </a:br>
            <a:r>
              <a:rPr lang="vi-VN" sz="2200" b="1" dirty="0">
                <a:latin typeface="+mj-lt"/>
              </a:rPr>
              <a:t>        Người Hoa có những đóng góp rất lớn trong các cuộc đấu tranh chống Pháp và chống Mỹ để bảo vệ Tổ quốc, trong đó có thể kể đến một số anh hùng liệt sĩ có những chiến công nổi trội như Hàn Hải Nguyên, Trần Bội Cơ, Quách Thị Trang,… Bên cạnh đó, người Hoa còn tham gia tích cực nhiều cuộc vận động của Thành phố như: xoá đói giảm nghèo, xây dựng nếp sống văn minh – gia đình văn hoá, toàn dân đoàn kết xây dựng nếp sống văn hoá ở khu dân cư, thực hiện sinh đẻ có kế hoạch,… góp phần vào công cuộc xây dựng, phát triển đất nước Việt Nam nói chung và Thành phố Hồ Chí Minh nói riêng. </a:t>
            </a:r>
            <a:br>
              <a:rPr lang="vi-VN" sz="2200" b="1" dirty="0">
                <a:latin typeface="+mj-lt"/>
              </a:rPr>
            </a:br>
            <a:endParaRPr lang="vi-VN" sz="2200" b="1" dirty="0">
              <a:latin typeface="+mj-lt"/>
            </a:endParaRPr>
          </a:p>
        </p:txBody>
      </p:sp>
    </p:spTree>
    <p:extLst>
      <p:ext uri="{BB962C8B-B14F-4D97-AF65-F5344CB8AC3E}">
        <p14:creationId xmlns:p14="http://schemas.microsoft.com/office/powerpoint/2010/main" val="11106107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1479" y="326648"/>
            <a:ext cx="11434777" cy="6494085"/>
          </a:xfrm>
          <a:prstGeom prst="rect">
            <a:avLst/>
          </a:prstGeom>
          <a:noFill/>
        </p:spPr>
        <p:txBody>
          <a:bodyPr wrap="square" rtlCol="0">
            <a:spAutoFit/>
          </a:bodyPr>
          <a:lstStyle/>
          <a:p>
            <a:r>
              <a:rPr lang="vi-VN" sz="3200" b="1" i="1" dirty="0">
                <a:solidFill>
                  <a:srgbClr val="0070C0"/>
                </a:solidFill>
                <a:latin typeface="Times New Roman" panose="02020603050405020304" pitchFamily="18" charset="0"/>
                <a:cs typeface="Times New Roman" panose="02020603050405020304" pitchFamily="18" charset="0"/>
              </a:rPr>
              <a:t>2. Nét sinh hoạt văn hoá của người Hoa ở Thành phố Hồ Chí Minh</a:t>
            </a:r>
            <a:r>
              <a:rPr lang="vi-VN" sz="3200" b="1" i="1" dirty="0">
                <a:latin typeface="Times New Roman" panose="02020603050405020304" pitchFamily="18" charset="0"/>
                <a:cs typeface="Times New Roman" panose="02020603050405020304" pitchFamily="18" charset="0"/>
              </a:rPr>
              <a:t/>
            </a:r>
            <a:br>
              <a:rPr lang="vi-VN" sz="3200" b="1" i="1" dirty="0">
                <a:latin typeface="Times New Roman" panose="02020603050405020304" pitchFamily="18" charset="0"/>
                <a:cs typeface="Times New Roman" panose="02020603050405020304" pitchFamily="18" charset="0"/>
              </a:rPr>
            </a:br>
            <a:endParaRPr lang="en-US" sz="3200" b="1" i="1" dirty="0" smtClean="0">
              <a:latin typeface="Times New Roman" panose="02020603050405020304" pitchFamily="18" charset="0"/>
              <a:cs typeface="Times New Roman" panose="02020603050405020304" pitchFamily="18" charset="0"/>
            </a:endParaRPr>
          </a:p>
          <a:p>
            <a:pPr algn="just"/>
            <a:r>
              <a:rPr lang="en-US" sz="3200" b="1" i="1" dirty="0">
                <a:latin typeface="Times New Roman" panose="02020603050405020304" pitchFamily="18" charset="0"/>
                <a:cs typeface="Times New Roman" panose="02020603050405020304" pitchFamily="18" charset="0"/>
              </a:rPr>
              <a:t>	</a:t>
            </a:r>
            <a:r>
              <a:rPr lang="vi-VN" sz="3600" dirty="0" smtClean="0">
                <a:latin typeface="Times New Roman" panose="02020603050405020304" pitchFamily="18" charset="0"/>
                <a:cs typeface="Times New Roman" panose="02020603050405020304" pitchFamily="18" charset="0"/>
              </a:rPr>
              <a:t>Trong </a:t>
            </a:r>
            <a:r>
              <a:rPr lang="vi-VN" sz="3600" dirty="0">
                <a:latin typeface="Times New Roman" panose="02020603050405020304" pitchFamily="18" charset="0"/>
                <a:cs typeface="Times New Roman" panose="02020603050405020304" pitchFamily="18" charset="0"/>
              </a:rPr>
              <a:t>quá trình cộng cư với người Việt và các tộc người khác, văn hoá của người </a:t>
            </a:r>
            <a:r>
              <a:rPr lang="vi-VN" sz="3600" dirty="0" smtClean="0">
                <a:latin typeface="Times New Roman" panose="02020603050405020304" pitchFamily="18" charset="0"/>
                <a:cs typeface="Times New Roman" panose="02020603050405020304" pitchFamily="18" charset="0"/>
              </a:rPr>
              <a:t>Hoa</a:t>
            </a:r>
            <a:r>
              <a:rPr lang="en-US" sz="3600" dirty="0" smtClean="0">
                <a:latin typeface="Times New Roman" panose="02020603050405020304" pitchFamily="18" charset="0"/>
                <a:cs typeface="Times New Roman" panose="02020603050405020304" pitchFamily="18" charset="0"/>
              </a:rPr>
              <a:t> </a:t>
            </a:r>
            <a:r>
              <a:rPr lang="vi-VN" sz="3600" dirty="0" smtClean="0">
                <a:latin typeface="Times New Roman" panose="02020603050405020304" pitchFamily="18" charset="0"/>
                <a:cs typeface="Times New Roman" panose="02020603050405020304" pitchFamily="18" charset="0"/>
              </a:rPr>
              <a:t>có </a:t>
            </a:r>
            <a:r>
              <a:rPr lang="vi-VN" sz="3600" dirty="0">
                <a:latin typeface="Times New Roman" panose="02020603050405020304" pitchFamily="18" charset="0"/>
                <a:cs typeface="Times New Roman" panose="02020603050405020304" pitchFamily="18" charset="0"/>
              </a:rPr>
              <a:t>những biến đổi để phù hợp với tình hình và điều kiện nơi họ sinh sống, do đó không </a:t>
            </a:r>
            <a:r>
              <a:rPr lang="vi-VN" sz="3600" dirty="0" smtClean="0">
                <a:latin typeface="Times New Roman" panose="02020603050405020304" pitchFamily="18" charset="0"/>
                <a:cs typeface="Times New Roman" panose="02020603050405020304" pitchFamily="18" charset="0"/>
              </a:rPr>
              <a:t>có</a:t>
            </a:r>
            <a:r>
              <a:rPr lang="en-US" sz="3600" dirty="0" smtClean="0">
                <a:latin typeface="Times New Roman" panose="02020603050405020304" pitchFamily="18" charset="0"/>
                <a:cs typeface="Times New Roman" panose="02020603050405020304" pitchFamily="18" charset="0"/>
              </a:rPr>
              <a:t> </a:t>
            </a:r>
            <a:r>
              <a:rPr lang="vi-VN" sz="3600" dirty="0" smtClean="0">
                <a:latin typeface="Times New Roman" panose="02020603050405020304" pitchFamily="18" charset="0"/>
                <a:cs typeface="Times New Roman" panose="02020603050405020304" pitchFamily="18" charset="0"/>
              </a:rPr>
              <a:t>nhiều </a:t>
            </a:r>
            <a:r>
              <a:rPr lang="vi-VN" sz="3600" dirty="0">
                <a:latin typeface="Times New Roman" panose="02020603050405020304" pitchFamily="18" charset="0"/>
                <a:cs typeface="Times New Roman" panose="02020603050405020304" pitchFamily="18" charset="0"/>
              </a:rPr>
              <a:t>bất đồng về văn hoá của người Hoa với người Việt và các tộc người khác mà </a:t>
            </a:r>
            <a:r>
              <a:rPr lang="vi-VN" sz="3600" dirty="0" smtClean="0">
                <a:latin typeface="Times New Roman" panose="02020603050405020304" pitchFamily="18" charset="0"/>
                <a:cs typeface="Times New Roman" panose="02020603050405020304" pitchFamily="18" charset="0"/>
              </a:rPr>
              <a:t>được</a:t>
            </a:r>
            <a:r>
              <a:rPr lang="en-US" sz="3600" dirty="0" smtClean="0">
                <a:latin typeface="Times New Roman" panose="02020603050405020304" pitchFamily="18" charset="0"/>
                <a:cs typeface="Times New Roman" panose="02020603050405020304" pitchFamily="18" charset="0"/>
              </a:rPr>
              <a:t> </a:t>
            </a:r>
            <a:r>
              <a:rPr lang="vi-VN" sz="3600" dirty="0" smtClean="0">
                <a:latin typeface="Times New Roman" panose="02020603050405020304" pitchFamily="18" charset="0"/>
                <a:cs typeface="Times New Roman" panose="02020603050405020304" pitchFamily="18" charset="0"/>
              </a:rPr>
              <a:t>hoà </a:t>
            </a:r>
            <a:r>
              <a:rPr lang="vi-VN" sz="3600" dirty="0">
                <a:latin typeface="Times New Roman" panose="02020603050405020304" pitchFamily="18" charset="0"/>
                <a:cs typeface="Times New Roman" panose="02020603050405020304" pitchFamily="18" charset="0"/>
              </a:rPr>
              <a:t>quyện, thống nhất để tạo nên nét văn hoá đặc trưng của người Hoa ở Thành </a:t>
            </a:r>
            <a:r>
              <a:rPr lang="vi-VN" sz="3600" dirty="0" smtClean="0">
                <a:latin typeface="Times New Roman" panose="02020603050405020304" pitchFamily="18" charset="0"/>
                <a:cs typeface="Times New Roman" panose="02020603050405020304" pitchFamily="18" charset="0"/>
              </a:rPr>
              <a:t>phố</a:t>
            </a:r>
            <a:r>
              <a:rPr lang="en-US" sz="3600" dirty="0" smtClean="0">
                <a:latin typeface="Times New Roman" panose="02020603050405020304" pitchFamily="18" charset="0"/>
                <a:cs typeface="Times New Roman" panose="02020603050405020304" pitchFamily="18" charset="0"/>
              </a:rPr>
              <a:t> </a:t>
            </a:r>
            <a:r>
              <a:rPr lang="vi-VN" sz="3600" dirty="0" smtClean="0">
                <a:latin typeface="Times New Roman" panose="02020603050405020304" pitchFamily="18" charset="0"/>
                <a:cs typeface="Times New Roman" panose="02020603050405020304" pitchFamily="18" charset="0"/>
              </a:rPr>
              <a:t>Hồ </a:t>
            </a:r>
            <a:r>
              <a:rPr lang="vi-VN" sz="3600" dirty="0">
                <a:latin typeface="Times New Roman" panose="02020603050405020304" pitchFamily="18" charset="0"/>
                <a:cs typeface="Times New Roman" panose="02020603050405020304" pitchFamily="18" charset="0"/>
              </a:rPr>
              <a:t>Chí Minh như hiện nay</a:t>
            </a:r>
            <a:r>
              <a:rPr lang="vi-VN" sz="3600" dirty="0" smtClean="0">
                <a:latin typeface="Times New Roman" panose="02020603050405020304" pitchFamily="18" charset="0"/>
                <a:cs typeface="Times New Roman" panose="02020603050405020304" pitchFamily="18" charset="0"/>
              </a:rPr>
              <a:t>.</a:t>
            </a:r>
            <a:endParaRPr lang="en-US" sz="3600" dirty="0" smtClean="0">
              <a:latin typeface="Times New Roman" panose="02020603050405020304" pitchFamily="18" charset="0"/>
              <a:cs typeface="Times New Roman" panose="02020603050405020304" pitchFamily="18" charset="0"/>
            </a:endParaRPr>
          </a:p>
          <a:p>
            <a:pPr algn="just"/>
            <a:r>
              <a:rPr lang="vi-VN" sz="3600" dirty="0" smtClean="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
            </a:r>
            <a:br>
              <a:rPr lang="vi-VN" sz="3600" dirty="0">
                <a:latin typeface="Times New Roman" panose="02020603050405020304" pitchFamily="18" charset="0"/>
                <a:cs typeface="Times New Roman" panose="02020603050405020304" pitchFamily="18" charset="0"/>
              </a:rPr>
            </a:b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09009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4666"/>
            <a:ext cx="10515600" cy="1325563"/>
          </a:xfrm>
        </p:spPr>
        <p:txBody>
          <a:bodyPr>
            <a:normAutofit/>
          </a:bodyPr>
          <a:lstStyle/>
          <a:p>
            <a:pPr algn="ctr"/>
            <a:r>
              <a:rPr lang="vi-VN" sz="4000" dirty="0">
                <a:solidFill>
                  <a:srgbClr val="FF0000"/>
                </a:solidFill>
              </a:rPr>
              <a:t>ĐẶC TRƯNG PHONG CÁCH CON NGƯỜI</a:t>
            </a:r>
            <a:r>
              <a:rPr lang="en-US" sz="4000" dirty="0">
                <a:solidFill>
                  <a:srgbClr val="FF0000"/>
                </a:solidFill>
              </a:rPr>
              <a:t> </a:t>
            </a:r>
            <a:r>
              <a:rPr lang="vi-VN" sz="4000" dirty="0">
                <a:solidFill>
                  <a:srgbClr val="FF0000"/>
                </a:solidFill>
              </a:rPr>
              <a:t>Ở THÀNH PHỐ HỒ CHÍ MINH</a:t>
            </a:r>
            <a:endParaRPr lang="en-US" sz="4000" dirty="0"/>
          </a:p>
        </p:txBody>
      </p:sp>
      <p:sp>
        <p:nvSpPr>
          <p:cNvPr id="3" name="Content Placeholder 2"/>
          <p:cNvSpPr>
            <a:spLocks noGrp="1"/>
          </p:cNvSpPr>
          <p:nvPr>
            <p:ph idx="1"/>
          </p:nvPr>
        </p:nvSpPr>
        <p:spPr>
          <a:xfrm>
            <a:off x="225083" y="1420228"/>
            <a:ext cx="7948245" cy="5254891"/>
          </a:xfrm>
        </p:spPr>
        <p:txBody>
          <a:bodyPr>
            <a:normAutofit fontScale="62500" lnSpcReduction="20000"/>
          </a:bodyPr>
          <a:lstStyle/>
          <a:p>
            <a:pPr marL="514350" indent="-514350">
              <a:buAutoNum type="alphaLcParenR"/>
            </a:pPr>
            <a:r>
              <a:rPr lang="vi-VN" sz="5100" b="1" dirty="0" smtClean="0">
                <a:solidFill>
                  <a:srgbClr val="0070C0"/>
                </a:solidFill>
                <a:latin typeface="+mj-lt"/>
              </a:rPr>
              <a:t>Văn </a:t>
            </a:r>
            <a:r>
              <a:rPr lang="vi-VN" sz="5100" b="1" dirty="0">
                <a:solidFill>
                  <a:srgbClr val="0070C0"/>
                </a:solidFill>
                <a:latin typeface="+mj-lt"/>
              </a:rPr>
              <a:t>hoá sản xuất – kinh doanh</a:t>
            </a:r>
            <a:r>
              <a:rPr lang="vi-VN" dirty="0">
                <a:latin typeface="+mj-lt"/>
              </a:rPr>
              <a:t/>
            </a:r>
            <a:br>
              <a:rPr lang="vi-VN" dirty="0">
                <a:latin typeface="+mj-lt"/>
              </a:rPr>
            </a:br>
            <a:endParaRPr lang="en-US" dirty="0" smtClean="0">
              <a:latin typeface="+mj-lt"/>
            </a:endParaRPr>
          </a:p>
          <a:p>
            <a:pPr marL="0" indent="0" algn="just">
              <a:lnSpc>
                <a:spcPct val="120000"/>
              </a:lnSpc>
              <a:buNone/>
            </a:pPr>
            <a:r>
              <a:rPr lang="vi-VN" sz="3800" dirty="0" smtClean="0">
                <a:latin typeface="+mj-lt"/>
              </a:rPr>
              <a:t>Phần </a:t>
            </a:r>
            <a:r>
              <a:rPr lang="vi-VN" sz="3800" dirty="0">
                <a:latin typeface="+mj-lt"/>
              </a:rPr>
              <a:t>đông hoạt động kinh tế của </a:t>
            </a:r>
            <a:r>
              <a:rPr lang="vi-VN" sz="3800" dirty="0" smtClean="0">
                <a:latin typeface="+mj-lt"/>
              </a:rPr>
              <a:t>người</a:t>
            </a:r>
            <a:r>
              <a:rPr lang="en-US" sz="3800" dirty="0" smtClean="0">
                <a:latin typeface="+mj-lt"/>
              </a:rPr>
              <a:t> </a:t>
            </a:r>
            <a:r>
              <a:rPr lang="vi-VN" sz="3800" dirty="0" smtClean="0">
                <a:latin typeface="+mj-lt"/>
              </a:rPr>
              <a:t>Hoa </a:t>
            </a:r>
            <a:r>
              <a:rPr lang="vi-VN" sz="3800" dirty="0">
                <a:latin typeface="+mj-lt"/>
              </a:rPr>
              <a:t>ở Thành phố Hồ Chí Minh là kinh </a:t>
            </a:r>
            <a:r>
              <a:rPr lang="vi-VN" sz="3800" dirty="0" smtClean="0">
                <a:latin typeface="+mj-lt"/>
              </a:rPr>
              <a:t>tế</a:t>
            </a:r>
            <a:r>
              <a:rPr lang="en-US" sz="3800" dirty="0" smtClean="0">
                <a:latin typeface="+mj-lt"/>
              </a:rPr>
              <a:t> </a:t>
            </a:r>
            <a:r>
              <a:rPr lang="vi-VN" sz="3800" dirty="0" smtClean="0">
                <a:latin typeface="+mj-lt"/>
              </a:rPr>
              <a:t>nhỏ </a:t>
            </a:r>
            <a:r>
              <a:rPr lang="vi-VN" sz="3800" dirty="0">
                <a:latin typeface="+mj-lt"/>
              </a:rPr>
              <a:t>gắn với truyền thống gia đình. </a:t>
            </a:r>
            <a:r>
              <a:rPr lang="vi-VN" sz="3800" dirty="0" smtClean="0">
                <a:latin typeface="+mj-lt"/>
              </a:rPr>
              <a:t>Trong</a:t>
            </a:r>
            <a:r>
              <a:rPr lang="en-US" sz="3800" dirty="0" smtClean="0">
                <a:latin typeface="+mj-lt"/>
              </a:rPr>
              <a:t> </a:t>
            </a:r>
            <a:r>
              <a:rPr lang="vi-VN" sz="3800" dirty="0" smtClean="0">
                <a:latin typeface="+mj-lt"/>
              </a:rPr>
              <a:t>đó</a:t>
            </a:r>
            <a:r>
              <a:rPr lang="vi-VN" sz="3800" dirty="0">
                <a:latin typeface="+mj-lt"/>
              </a:rPr>
              <a:t>, thế mạnh là sản xuất tiểu thủ </a:t>
            </a:r>
            <a:r>
              <a:rPr lang="vi-VN" sz="3800" dirty="0" smtClean="0">
                <a:latin typeface="+mj-lt"/>
              </a:rPr>
              <a:t>công</a:t>
            </a:r>
            <a:r>
              <a:rPr lang="en-US" sz="3800" dirty="0" smtClean="0">
                <a:latin typeface="+mj-lt"/>
              </a:rPr>
              <a:t> </a:t>
            </a:r>
            <a:r>
              <a:rPr lang="vi-VN" sz="3800" dirty="0" smtClean="0">
                <a:latin typeface="+mj-lt"/>
              </a:rPr>
              <a:t>nghiệp</a:t>
            </a:r>
            <a:r>
              <a:rPr lang="vi-VN" sz="3800" dirty="0">
                <a:latin typeface="+mj-lt"/>
              </a:rPr>
              <a:t>, thương mại, dịch vụ và </a:t>
            </a:r>
            <a:r>
              <a:rPr lang="vi-VN" sz="3800" dirty="0" smtClean="0">
                <a:latin typeface="+mj-lt"/>
              </a:rPr>
              <a:t>thường</a:t>
            </a:r>
            <a:r>
              <a:rPr lang="en-US" sz="3800" dirty="0" smtClean="0">
                <a:latin typeface="+mj-lt"/>
              </a:rPr>
              <a:t> </a:t>
            </a:r>
            <a:r>
              <a:rPr lang="vi-VN" sz="3800" dirty="0" smtClean="0">
                <a:latin typeface="+mj-lt"/>
              </a:rPr>
              <a:t>tập </a:t>
            </a:r>
            <a:r>
              <a:rPr lang="vi-VN" sz="3800" dirty="0">
                <a:latin typeface="+mj-lt"/>
              </a:rPr>
              <a:t>trung theo các tuyến phố, từ </a:t>
            </a:r>
            <a:r>
              <a:rPr lang="vi-VN" sz="3800" dirty="0" smtClean="0">
                <a:latin typeface="+mj-lt"/>
              </a:rPr>
              <a:t>đó</a:t>
            </a:r>
            <a:r>
              <a:rPr lang="en-US" sz="3800" dirty="0" smtClean="0">
                <a:latin typeface="+mj-lt"/>
              </a:rPr>
              <a:t> </a:t>
            </a:r>
            <a:r>
              <a:rPr lang="vi-VN" sz="3800" dirty="0" smtClean="0">
                <a:latin typeface="+mj-lt"/>
              </a:rPr>
              <a:t>hình </a:t>
            </a:r>
            <a:r>
              <a:rPr lang="vi-VN" sz="3800" dirty="0">
                <a:latin typeface="+mj-lt"/>
              </a:rPr>
              <a:t>thành nên một số cụm dân cư </a:t>
            </a:r>
            <a:r>
              <a:rPr lang="vi-VN" sz="3800" dirty="0" smtClean="0">
                <a:latin typeface="+mj-lt"/>
              </a:rPr>
              <a:t>theo</a:t>
            </a:r>
            <a:r>
              <a:rPr lang="en-US" sz="3800" dirty="0" smtClean="0">
                <a:latin typeface="+mj-lt"/>
              </a:rPr>
              <a:t> </a:t>
            </a:r>
            <a:r>
              <a:rPr lang="vi-VN" sz="3800" dirty="0" smtClean="0">
                <a:latin typeface="+mj-lt"/>
              </a:rPr>
              <a:t>phố </a:t>
            </a:r>
            <a:r>
              <a:rPr lang="vi-VN" sz="3800" dirty="0">
                <a:latin typeface="+mj-lt"/>
              </a:rPr>
              <a:t>chuyên doanh (phố chuyên </a:t>
            </a:r>
            <a:r>
              <a:rPr lang="vi-VN" sz="3800" dirty="0" smtClean="0">
                <a:latin typeface="+mj-lt"/>
              </a:rPr>
              <a:t>kinh</a:t>
            </a:r>
            <a:r>
              <a:rPr lang="en-US" sz="3800" dirty="0" smtClean="0">
                <a:latin typeface="+mj-lt"/>
              </a:rPr>
              <a:t> </a:t>
            </a:r>
            <a:r>
              <a:rPr lang="vi-VN" sz="3800" dirty="0" smtClean="0">
                <a:latin typeface="+mj-lt"/>
              </a:rPr>
              <a:t>doanh</a:t>
            </a:r>
            <a:r>
              <a:rPr lang="vi-VN" sz="3800" dirty="0">
                <a:latin typeface="+mj-lt"/>
              </a:rPr>
              <a:t>) như sản xuất gốm sứ, gạch </a:t>
            </a:r>
            <a:r>
              <a:rPr lang="vi-VN" sz="3800" dirty="0" smtClean="0">
                <a:latin typeface="+mj-lt"/>
              </a:rPr>
              <a:t>ngói,</a:t>
            </a:r>
            <a:r>
              <a:rPr lang="en-US" sz="3800" dirty="0" smtClean="0">
                <a:latin typeface="+mj-lt"/>
              </a:rPr>
              <a:t> </a:t>
            </a:r>
            <a:r>
              <a:rPr lang="vi-VN" sz="3800" dirty="0" smtClean="0">
                <a:latin typeface="+mj-lt"/>
              </a:rPr>
              <a:t>dệt </a:t>
            </a:r>
            <a:r>
              <a:rPr lang="vi-VN" sz="3800" dirty="0">
                <a:latin typeface="+mj-lt"/>
              </a:rPr>
              <a:t>vải, dệt lụa, làm giấy, bút mực </a:t>
            </a:r>
            <a:r>
              <a:rPr lang="vi-VN" sz="3800" dirty="0" smtClean="0">
                <a:latin typeface="+mj-lt"/>
              </a:rPr>
              <a:t>và</a:t>
            </a:r>
            <a:r>
              <a:rPr lang="en-US" sz="3800" dirty="0" smtClean="0">
                <a:latin typeface="+mj-lt"/>
              </a:rPr>
              <a:t> </a:t>
            </a:r>
            <a:r>
              <a:rPr lang="vi-VN" sz="3800" dirty="0" smtClean="0">
                <a:latin typeface="+mj-lt"/>
              </a:rPr>
              <a:t>nghề </a:t>
            </a:r>
            <a:r>
              <a:rPr lang="vi-VN" sz="3800" dirty="0">
                <a:latin typeface="+mj-lt"/>
              </a:rPr>
              <a:t>in,... Với bàn tay khéo léo và </a:t>
            </a:r>
            <a:r>
              <a:rPr lang="vi-VN" sz="3800" dirty="0" smtClean="0">
                <a:latin typeface="+mj-lt"/>
              </a:rPr>
              <a:t>kinh</a:t>
            </a:r>
            <a:r>
              <a:rPr lang="en-US" sz="3800" dirty="0" smtClean="0">
                <a:latin typeface="+mj-lt"/>
              </a:rPr>
              <a:t> </a:t>
            </a:r>
            <a:r>
              <a:rPr lang="vi-VN" sz="3800" dirty="0" smtClean="0">
                <a:latin typeface="+mj-lt"/>
              </a:rPr>
              <a:t>nghiệm </a:t>
            </a:r>
            <a:r>
              <a:rPr lang="vi-VN" sz="3800" dirty="0">
                <a:latin typeface="+mj-lt"/>
              </a:rPr>
              <a:t>được truyền từ đời này sang đời khác, cùng tư duy thoáng, năng </a:t>
            </a:r>
            <a:r>
              <a:rPr lang="vi-VN" sz="3800" dirty="0" smtClean="0">
                <a:latin typeface="+mj-lt"/>
              </a:rPr>
              <a:t>động</a:t>
            </a:r>
            <a:r>
              <a:rPr lang="en-US" sz="3800" dirty="0" smtClean="0">
                <a:latin typeface="+mj-lt"/>
              </a:rPr>
              <a:t> </a:t>
            </a:r>
            <a:r>
              <a:rPr lang="vi-VN" sz="3800" dirty="0" smtClean="0">
                <a:latin typeface="+mj-lt"/>
              </a:rPr>
              <a:t>và </a:t>
            </a:r>
            <a:r>
              <a:rPr lang="vi-VN" sz="3800" dirty="0">
                <a:latin typeface="+mj-lt"/>
              </a:rPr>
              <a:t>rất xem trọng chữ “tín”, họ đã tạo ra những sản phẩm vô cùng đẹp và chất </a:t>
            </a:r>
            <a:r>
              <a:rPr lang="vi-VN" sz="3800" dirty="0" smtClean="0">
                <a:latin typeface="+mj-lt"/>
              </a:rPr>
              <a:t>lượng,</a:t>
            </a:r>
            <a:r>
              <a:rPr lang="en-US" sz="3800" dirty="0" smtClean="0">
                <a:latin typeface="+mj-lt"/>
              </a:rPr>
              <a:t> </a:t>
            </a:r>
            <a:r>
              <a:rPr lang="vi-VN" sz="3800" dirty="0" smtClean="0">
                <a:latin typeface="+mj-lt"/>
              </a:rPr>
              <a:t>xây </a:t>
            </a:r>
            <a:r>
              <a:rPr lang="vi-VN" sz="3800" dirty="0">
                <a:latin typeface="+mj-lt"/>
              </a:rPr>
              <a:t>dựng nên một số thương hiệu nổi tiếng như gốm sứ Minh Long, giày </a:t>
            </a:r>
            <a:r>
              <a:rPr lang="vi-VN" sz="3800" dirty="0" smtClean="0">
                <a:latin typeface="+mj-lt"/>
              </a:rPr>
              <a:t>Biti’s,</a:t>
            </a:r>
            <a:r>
              <a:rPr lang="en-US" sz="3800" dirty="0" smtClean="0">
                <a:latin typeface="+mj-lt"/>
              </a:rPr>
              <a:t> </a:t>
            </a:r>
            <a:r>
              <a:rPr lang="vi-VN" sz="3800" dirty="0" smtClean="0">
                <a:latin typeface="+mj-lt"/>
              </a:rPr>
              <a:t>dệt </a:t>
            </a:r>
            <a:r>
              <a:rPr lang="vi-VN" sz="3800" dirty="0">
                <a:latin typeface="+mj-lt"/>
              </a:rPr>
              <a:t>Thái Tuấn</a:t>
            </a:r>
            <a:r>
              <a:rPr lang="vi-VN" sz="3800" dirty="0" smtClean="0">
                <a:latin typeface="+mj-lt"/>
              </a:rPr>
              <a:t>,…</a:t>
            </a:r>
            <a:endParaRPr lang="en-US" sz="3800" dirty="0" smtClean="0">
              <a:latin typeface="+mj-lt"/>
            </a:endParaRPr>
          </a:p>
          <a:p>
            <a:pPr marL="0" indent="0" algn="just">
              <a:lnSpc>
                <a:spcPct val="120000"/>
              </a:lnSpc>
              <a:buNone/>
            </a:pPr>
            <a:endParaRPr lang="en-US" sz="3800" dirty="0">
              <a:latin typeface="+mj-lt"/>
            </a:endParaRPr>
          </a:p>
        </p:txBody>
      </p:sp>
      <p:pic>
        <p:nvPicPr>
          <p:cNvPr id="8" name="Picture 7"/>
          <p:cNvPicPr>
            <a:picLocks noChangeAspect="1"/>
          </p:cNvPicPr>
          <p:nvPr/>
        </p:nvPicPr>
        <p:blipFill>
          <a:blip r:embed="rId2"/>
          <a:stretch>
            <a:fillRect/>
          </a:stretch>
        </p:blipFill>
        <p:spPr>
          <a:xfrm>
            <a:off x="8778240" y="1420228"/>
            <a:ext cx="3005437" cy="2434033"/>
          </a:xfrm>
          <a:prstGeom prst="rect">
            <a:avLst/>
          </a:prstGeom>
        </p:spPr>
      </p:pic>
      <p:pic>
        <p:nvPicPr>
          <p:cNvPr id="9" name="Picture 8"/>
          <p:cNvPicPr>
            <a:picLocks noChangeAspect="1"/>
          </p:cNvPicPr>
          <p:nvPr/>
        </p:nvPicPr>
        <p:blipFill>
          <a:blip r:embed="rId3"/>
          <a:stretch>
            <a:fillRect/>
          </a:stretch>
        </p:blipFill>
        <p:spPr>
          <a:xfrm>
            <a:off x="8876714" y="3854261"/>
            <a:ext cx="2906963" cy="2122194"/>
          </a:xfrm>
          <a:prstGeom prst="rect">
            <a:avLst/>
          </a:prstGeom>
        </p:spPr>
      </p:pic>
      <p:sp>
        <p:nvSpPr>
          <p:cNvPr id="10" name="TextBox 9"/>
          <p:cNvSpPr txBox="1"/>
          <p:nvPr/>
        </p:nvSpPr>
        <p:spPr>
          <a:xfrm>
            <a:off x="8876715" y="6175717"/>
            <a:ext cx="2799470" cy="400110"/>
          </a:xfrm>
          <a:prstGeom prst="rect">
            <a:avLst/>
          </a:prstGeom>
          <a:noFill/>
        </p:spPr>
        <p:txBody>
          <a:bodyPr wrap="square" rtlCol="0">
            <a:spAutoFit/>
          </a:bodyPr>
          <a:lstStyle/>
          <a:p>
            <a:r>
              <a:rPr lang="en-US" sz="2000" b="1" dirty="0" err="1" smtClean="0">
                <a:solidFill>
                  <a:srgbClr val="FF0000"/>
                </a:solidFill>
                <a:latin typeface="Times New Roman" panose="02020603050405020304" pitchFamily="18" charset="0"/>
                <a:cs typeface="Times New Roman" panose="02020603050405020304" pitchFamily="18" charset="0"/>
              </a:rPr>
              <a:t>Chợ</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vải</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Soái</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Kình</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Lâm</a:t>
            </a:r>
            <a:endParaRPr lang="en-US" sz="2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24263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99975"/>
            <a:ext cx="10515600" cy="1325563"/>
          </a:xfrm>
        </p:spPr>
        <p:txBody>
          <a:bodyPr>
            <a:normAutofit fontScale="90000"/>
          </a:bodyPr>
          <a:lstStyle/>
          <a:p>
            <a:r>
              <a:rPr lang="en-US" dirty="0" smtClean="0">
                <a:solidFill>
                  <a:srgbClr val="FF0000"/>
                </a:solidFill>
                <a:latin typeface="Times New Roman" panose="02020603050405020304" pitchFamily="18" charset="0"/>
                <a:cs typeface="Times New Roman" panose="02020603050405020304" pitchFamily="18" charset="0"/>
              </a:rPr>
              <a:t>Qua </a:t>
            </a:r>
            <a:r>
              <a:rPr lang="en-US" dirty="0" err="1" smtClean="0">
                <a:solidFill>
                  <a:srgbClr val="FF0000"/>
                </a:solidFill>
                <a:latin typeface="Times New Roman" panose="02020603050405020304" pitchFamily="18" charset="0"/>
                <a:cs typeface="Times New Roman" panose="02020603050405020304" pitchFamily="18" charset="0"/>
              </a:rPr>
              <a:t>những</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thông</a:t>
            </a:r>
            <a:r>
              <a:rPr lang="en-US" dirty="0" smtClean="0">
                <a:solidFill>
                  <a:srgbClr val="FF0000"/>
                </a:solidFill>
                <a:latin typeface="Times New Roman" panose="02020603050405020304" pitchFamily="18" charset="0"/>
                <a:cs typeface="Times New Roman" panose="02020603050405020304" pitchFamily="18" charset="0"/>
              </a:rPr>
              <a:t> tin </a:t>
            </a:r>
            <a:r>
              <a:rPr lang="en-US" dirty="0" err="1" smtClean="0">
                <a:solidFill>
                  <a:srgbClr val="FF0000"/>
                </a:solidFill>
                <a:latin typeface="Times New Roman" panose="02020603050405020304" pitchFamily="18" charset="0"/>
                <a:cs typeface="Times New Roman" panose="02020603050405020304" pitchFamily="18" charset="0"/>
              </a:rPr>
              <a:t>trên</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em</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hãy</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cho</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biết</a:t>
            </a:r>
            <a:r>
              <a:rPr lang="en-US" dirty="0" smtClean="0">
                <a:solidFill>
                  <a:srgbClr val="FF0000"/>
                </a:solidFill>
                <a:latin typeface="Times New Roman" panose="02020603050405020304" pitchFamily="18" charset="0"/>
                <a:cs typeface="Times New Roman" panose="02020603050405020304" pitchFamily="18" charset="0"/>
              </a:rPr>
              <a:t> </a:t>
            </a:r>
            <a:r>
              <a:rPr lang="en-US" dirty="0">
                <a:solidFill>
                  <a:srgbClr val="FF0000"/>
                </a:solidFill>
                <a:latin typeface="Times New Roman" panose="02020603050405020304" pitchFamily="18" charset="0"/>
                <a:cs typeface="Times New Roman" panose="02020603050405020304" pitchFamily="18" charset="0"/>
              </a:rPr>
              <a:t>n</a:t>
            </a:r>
            <a:r>
              <a:rPr lang="vi-VN" dirty="0" smtClean="0">
                <a:solidFill>
                  <a:srgbClr val="FF0000"/>
                </a:solidFill>
                <a:latin typeface="Times New Roman" panose="02020603050405020304" pitchFamily="18" charset="0"/>
                <a:cs typeface="Times New Roman" panose="02020603050405020304" pitchFamily="18" charset="0"/>
              </a:rPr>
              <a:t>gành ngh</a:t>
            </a:r>
            <a:r>
              <a:rPr lang="en-US" dirty="0" smtClean="0">
                <a:solidFill>
                  <a:srgbClr val="FF0000"/>
                </a:solidFill>
                <a:latin typeface="Times New Roman" panose="02020603050405020304" pitchFamily="18" charset="0"/>
                <a:cs typeface="Times New Roman" panose="02020603050405020304" pitchFamily="18" charset="0"/>
              </a:rPr>
              <a:t>ề</a:t>
            </a:r>
            <a:r>
              <a:rPr lang="vi-VN" dirty="0" smtClean="0">
                <a:solidFill>
                  <a:srgbClr val="FF0000"/>
                </a:solidFill>
                <a:latin typeface="Times New Roman" panose="02020603050405020304" pitchFamily="18" charset="0"/>
                <a:cs typeface="Times New Roman" panose="02020603050405020304" pitchFamily="18" charset="0"/>
              </a:rPr>
              <a:t> </a:t>
            </a:r>
            <a:r>
              <a:rPr lang="vi-VN" dirty="0">
                <a:solidFill>
                  <a:srgbClr val="FF0000"/>
                </a:solidFill>
                <a:latin typeface="Times New Roman" panose="02020603050405020304" pitchFamily="18" charset="0"/>
                <a:cs typeface="Times New Roman" panose="02020603050405020304" pitchFamily="18" charset="0"/>
              </a:rPr>
              <a:t>sản xuất và kinh doanh chủ yếu của người Hoa là gì? Trong hoạt động kinh doanh người Hoa coi trọng điều gì?</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38200" y="2614411"/>
            <a:ext cx="10515600" cy="3562552"/>
          </a:xfrm>
        </p:spPr>
        <p:txBody>
          <a:bodyPr/>
          <a:lstStyle/>
          <a:p>
            <a:pPr>
              <a:buFontTx/>
              <a:buChar char="-"/>
            </a:pPr>
            <a:r>
              <a:rPr lang="en-US" dirty="0" smtClean="0">
                <a:solidFill>
                  <a:srgbClr val="002060"/>
                </a:solidFill>
                <a:latin typeface="Times New Roman" panose="02020603050405020304" pitchFamily="18" charset="0"/>
                <a:cs typeface="Times New Roman" panose="02020603050405020304" pitchFamily="18" charset="0"/>
              </a:rPr>
              <a:t>S</a:t>
            </a:r>
            <a:r>
              <a:rPr lang="vi-VN" dirty="0" smtClean="0">
                <a:solidFill>
                  <a:srgbClr val="002060"/>
                </a:solidFill>
                <a:latin typeface="Times New Roman" panose="02020603050405020304" pitchFamily="18" charset="0"/>
                <a:cs typeface="Times New Roman" panose="02020603050405020304" pitchFamily="18" charset="0"/>
              </a:rPr>
              <a:t>ản </a:t>
            </a:r>
            <a:r>
              <a:rPr lang="vi-VN" dirty="0">
                <a:solidFill>
                  <a:srgbClr val="002060"/>
                </a:solidFill>
                <a:latin typeface="Times New Roman" panose="02020603050405020304" pitchFamily="18" charset="0"/>
                <a:cs typeface="Times New Roman" panose="02020603050405020304" pitchFamily="18" charset="0"/>
              </a:rPr>
              <a:t>xuất tiểu thủ công</a:t>
            </a:r>
            <a:r>
              <a:rPr lang="en-US" dirty="0">
                <a:solidFill>
                  <a:srgbClr val="002060"/>
                </a:solidFill>
                <a:latin typeface="Times New Roman" panose="02020603050405020304" pitchFamily="18" charset="0"/>
                <a:cs typeface="Times New Roman" panose="02020603050405020304" pitchFamily="18" charset="0"/>
              </a:rPr>
              <a:t> </a:t>
            </a:r>
            <a:r>
              <a:rPr lang="vi-VN" dirty="0">
                <a:solidFill>
                  <a:srgbClr val="002060"/>
                </a:solidFill>
                <a:latin typeface="Times New Roman" panose="02020603050405020304" pitchFamily="18" charset="0"/>
                <a:cs typeface="Times New Roman" panose="02020603050405020304" pitchFamily="18" charset="0"/>
              </a:rPr>
              <a:t>nghiệp, thương mại, dịch </a:t>
            </a:r>
            <a:r>
              <a:rPr lang="vi-VN" dirty="0" smtClean="0">
                <a:solidFill>
                  <a:srgbClr val="002060"/>
                </a:solidFill>
                <a:latin typeface="Times New Roman" panose="02020603050405020304" pitchFamily="18" charset="0"/>
                <a:cs typeface="Times New Roman" panose="02020603050405020304" pitchFamily="18" charset="0"/>
              </a:rPr>
              <a:t>vụ</a:t>
            </a:r>
            <a:endParaRPr lang="en-US" dirty="0" smtClean="0">
              <a:solidFill>
                <a:srgbClr val="002060"/>
              </a:solidFill>
              <a:latin typeface="Times New Roman" panose="02020603050405020304" pitchFamily="18" charset="0"/>
              <a:cs typeface="Times New Roman" panose="02020603050405020304" pitchFamily="18" charset="0"/>
            </a:endParaRPr>
          </a:p>
          <a:p>
            <a:pPr>
              <a:buFontTx/>
              <a:buChar char="-"/>
            </a:pPr>
            <a:r>
              <a:rPr lang="en-US" dirty="0">
                <a:solidFill>
                  <a:srgbClr val="002060"/>
                </a:solidFill>
                <a:latin typeface="Times New Roman" panose="02020603050405020304" pitchFamily="18" charset="0"/>
                <a:cs typeface="Times New Roman" panose="02020603050405020304" pitchFamily="18" charset="0"/>
              </a:rPr>
              <a:t>T</a:t>
            </a:r>
            <a:r>
              <a:rPr lang="vi-VN" dirty="0" smtClean="0">
                <a:solidFill>
                  <a:srgbClr val="002060"/>
                </a:solidFill>
                <a:latin typeface="Times New Roman" panose="02020603050405020304" pitchFamily="18" charset="0"/>
                <a:cs typeface="Times New Roman" panose="02020603050405020304" pitchFamily="18" charset="0"/>
              </a:rPr>
              <a:t>hường</a:t>
            </a:r>
            <a:r>
              <a:rPr lang="en-US" dirty="0" smtClean="0">
                <a:solidFill>
                  <a:srgbClr val="002060"/>
                </a:solidFill>
                <a:latin typeface="Times New Roman" panose="02020603050405020304" pitchFamily="18" charset="0"/>
                <a:cs typeface="Times New Roman" panose="02020603050405020304" pitchFamily="18" charset="0"/>
              </a:rPr>
              <a:t> </a:t>
            </a:r>
            <a:r>
              <a:rPr lang="vi-VN" dirty="0">
                <a:solidFill>
                  <a:srgbClr val="002060"/>
                </a:solidFill>
                <a:latin typeface="Times New Roman" panose="02020603050405020304" pitchFamily="18" charset="0"/>
                <a:cs typeface="Times New Roman" panose="02020603050405020304" pitchFamily="18" charset="0"/>
              </a:rPr>
              <a:t>tập trung theo các tuyến phố, từ đó</a:t>
            </a:r>
            <a:r>
              <a:rPr lang="en-US" dirty="0">
                <a:solidFill>
                  <a:srgbClr val="002060"/>
                </a:solidFill>
                <a:latin typeface="Times New Roman" panose="02020603050405020304" pitchFamily="18" charset="0"/>
                <a:cs typeface="Times New Roman" panose="02020603050405020304" pitchFamily="18" charset="0"/>
              </a:rPr>
              <a:t> </a:t>
            </a:r>
            <a:r>
              <a:rPr lang="vi-VN" dirty="0">
                <a:solidFill>
                  <a:srgbClr val="002060"/>
                </a:solidFill>
                <a:latin typeface="Times New Roman" panose="02020603050405020304" pitchFamily="18" charset="0"/>
                <a:cs typeface="Times New Roman" panose="02020603050405020304" pitchFamily="18" charset="0"/>
              </a:rPr>
              <a:t>hình thành nên một số cụm dân cư theo</a:t>
            </a:r>
            <a:r>
              <a:rPr lang="en-US" dirty="0">
                <a:solidFill>
                  <a:srgbClr val="002060"/>
                </a:solidFill>
                <a:latin typeface="Times New Roman" panose="02020603050405020304" pitchFamily="18" charset="0"/>
                <a:cs typeface="Times New Roman" panose="02020603050405020304" pitchFamily="18" charset="0"/>
              </a:rPr>
              <a:t> </a:t>
            </a:r>
            <a:r>
              <a:rPr lang="vi-VN" dirty="0">
                <a:solidFill>
                  <a:srgbClr val="002060"/>
                </a:solidFill>
                <a:latin typeface="Times New Roman" panose="02020603050405020304" pitchFamily="18" charset="0"/>
                <a:cs typeface="Times New Roman" panose="02020603050405020304" pitchFamily="18" charset="0"/>
              </a:rPr>
              <a:t>phố chuyên doanh (phố chuyên kinh</a:t>
            </a:r>
            <a:r>
              <a:rPr lang="en-US" dirty="0">
                <a:solidFill>
                  <a:srgbClr val="002060"/>
                </a:solidFill>
                <a:latin typeface="Times New Roman" panose="02020603050405020304" pitchFamily="18" charset="0"/>
                <a:cs typeface="Times New Roman" panose="02020603050405020304" pitchFamily="18" charset="0"/>
              </a:rPr>
              <a:t> </a:t>
            </a:r>
            <a:r>
              <a:rPr lang="vi-VN" dirty="0">
                <a:solidFill>
                  <a:srgbClr val="002060"/>
                </a:solidFill>
                <a:latin typeface="Times New Roman" panose="02020603050405020304" pitchFamily="18" charset="0"/>
                <a:cs typeface="Times New Roman" panose="02020603050405020304" pitchFamily="18" charset="0"/>
              </a:rPr>
              <a:t>doanh) như sản xuất gốm sứ, gạch ngói,</a:t>
            </a:r>
            <a:r>
              <a:rPr lang="en-US" dirty="0">
                <a:solidFill>
                  <a:srgbClr val="002060"/>
                </a:solidFill>
                <a:latin typeface="Times New Roman" panose="02020603050405020304" pitchFamily="18" charset="0"/>
                <a:cs typeface="Times New Roman" panose="02020603050405020304" pitchFamily="18" charset="0"/>
              </a:rPr>
              <a:t> </a:t>
            </a:r>
            <a:r>
              <a:rPr lang="vi-VN" dirty="0">
                <a:solidFill>
                  <a:srgbClr val="002060"/>
                </a:solidFill>
                <a:latin typeface="Times New Roman" panose="02020603050405020304" pitchFamily="18" charset="0"/>
                <a:cs typeface="Times New Roman" panose="02020603050405020304" pitchFamily="18" charset="0"/>
              </a:rPr>
              <a:t>dệt vải, dệt lụa, làm giấy, bút mực và</a:t>
            </a:r>
            <a:r>
              <a:rPr lang="en-US" dirty="0">
                <a:solidFill>
                  <a:srgbClr val="002060"/>
                </a:solidFill>
                <a:latin typeface="Times New Roman" panose="02020603050405020304" pitchFamily="18" charset="0"/>
                <a:cs typeface="Times New Roman" panose="02020603050405020304" pitchFamily="18" charset="0"/>
              </a:rPr>
              <a:t> </a:t>
            </a:r>
            <a:r>
              <a:rPr lang="vi-VN" dirty="0">
                <a:solidFill>
                  <a:srgbClr val="002060"/>
                </a:solidFill>
                <a:latin typeface="Times New Roman" panose="02020603050405020304" pitchFamily="18" charset="0"/>
                <a:cs typeface="Times New Roman" panose="02020603050405020304" pitchFamily="18" charset="0"/>
              </a:rPr>
              <a:t>nghề in</a:t>
            </a:r>
            <a:r>
              <a:rPr lang="vi-VN" dirty="0" smtClean="0">
                <a:solidFill>
                  <a:srgbClr val="002060"/>
                </a:solidFill>
                <a:latin typeface="Times New Roman" panose="02020603050405020304" pitchFamily="18" charset="0"/>
                <a:cs typeface="Times New Roman" panose="02020603050405020304" pitchFamily="18" charset="0"/>
              </a:rPr>
              <a:t>,...</a:t>
            </a:r>
            <a:endParaRPr lang="en-US" dirty="0" smtClean="0">
              <a:solidFill>
                <a:srgbClr val="002060"/>
              </a:solidFill>
              <a:latin typeface="Times New Roman" panose="02020603050405020304" pitchFamily="18" charset="0"/>
              <a:cs typeface="Times New Roman" panose="02020603050405020304" pitchFamily="18" charset="0"/>
            </a:endParaRPr>
          </a:p>
          <a:p>
            <a:pPr>
              <a:buFontTx/>
              <a:buChar char="-"/>
            </a:pPr>
            <a:r>
              <a:rPr lang="vi-VN" dirty="0">
                <a:solidFill>
                  <a:srgbClr val="002060"/>
                </a:solidFill>
                <a:latin typeface="Times New Roman" panose="02020603050405020304" pitchFamily="18" charset="0"/>
                <a:cs typeface="Times New Roman" panose="02020603050405020304" pitchFamily="18" charset="0"/>
              </a:rPr>
              <a:t>Trong hoạt động kinh doanh người Hoa </a:t>
            </a:r>
            <a:r>
              <a:rPr lang="vi-VN" dirty="0" smtClean="0">
                <a:solidFill>
                  <a:srgbClr val="002060"/>
                </a:solidFill>
                <a:latin typeface="Times New Roman" panose="02020603050405020304" pitchFamily="18" charset="0"/>
                <a:cs typeface="Times New Roman" panose="02020603050405020304" pitchFamily="18" charset="0"/>
              </a:rPr>
              <a:t> </a:t>
            </a:r>
            <a:r>
              <a:rPr lang="vi-VN" dirty="0">
                <a:solidFill>
                  <a:srgbClr val="002060"/>
                </a:solidFill>
                <a:latin typeface="Times New Roman" panose="02020603050405020304" pitchFamily="18" charset="0"/>
                <a:cs typeface="Times New Roman" panose="02020603050405020304" pitchFamily="18" charset="0"/>
              </a:rPr>
              <a:t>tư duy thoáng, năng động</a:t>
            </a:r>
            <a:r>
              <a:rPr lang="en-US" dirty="0">
                <a:solidFill>
                  <a:srgbClr val="002060"/>
                </a:solidFill>
                <a:latin typeface="Times New Roman" panose="02020603050405020304" pitchFamily="18" charset="0"/>
                <a:cs typeface="Times New Roman" panose="02020603050405020304" pitchFamily="18" charset="0"/>
              </a:rPr>
              <a:t> </a:t>
            </a:r>
            <a:r>
              <a:rPr lang="vi-VN" dirty="0">
                <a:solidFill>
                  <a:srgbClr val="002060"/>
                </a:solidFill>
                <a:latin typeface="Times New Roman" panose="02020603050405020304" pitchFamily="18" charset="0"/>
                <a:cs typeface="Times New Roman" panose="02020603050405020304" pitchFamily="18" charset="0"/>
              </a:rPr>
              <a:t>và rất xem trọng chữ “tín</a:t>
            </a:r>
            <a:r>
              <a:rPr lang="vi-VN" dirty="0" smtClean="0">
                <a:solidFill>
                  <a:srgbClr val="002060"/>
                </a:solidFill>
                <a:latin typeface="Times New Roman" panose="02020603050405020304" pitchFamily="18" charset="0"/>
                <a:cs typeface="Times New Roman" panose="02020603050405020304" pitchFamily="18" charset="0"/>
              </a:rPr>
              <a:t>”</a:t>
            </a:r>
            <a:endParaRPr lang="en-US"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69432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45909" y="54588"/>
            <a:ext cx="11054687" cy="1064526"/>
          </a:xfrm>
        </p:spPr>
        <p:txBody>
          <a:bodyPr>
            <a:noAutofit/>
          </a:bodyPr>
          <a:lstStyle/>
          <a:p>
            <a:pPr algn="ctr"/>
            <a:r>
              <a:rPr lang="en-US" sz="3200" b="1">
                <a:solidFill>
                  <a:srgbClr val="FF0000"/>
                </a:solidFill>
                <a:latin typeface="Times New Roman" panose="02020603050405020304" pitchFamily="18" charset="0"/>
                <a:cs typeface="Times New Roman" panose="02020603050405020304" pitchFamily="18" charset="0"/>
              </a:rPr>
              <a:t>Qua đoạn phim trên trên em hãy cho biết đặc trưng thứ 3 về phong cách con người ở Thành phố Hồ Chí Minh</a:t>
            </a:r>
            <a:r>
              <a:rPr lang="en-US" sz="3200" b="1" smtClean="0">
                <a:solidFill>
                  <a:srgbClr val="FF0000"/>
                </a:solidFill>
                <a:latin typeface="Times New Roman" panose="02020603050405020304" pitchFamily="18" charset="0"/>
                <a:cs typeface="Times New Roman" panose="02020603050405020304" pitchFamily="18" charset="0"/>
              </a:rPr>
              <a:t>?</a:t>
            </a:r>
            <a:endParaRPr lang="en-US" sz="3200"/>
          </a:p>
        </p:txBody>
      </p:sp>
      <p:sp>
        <p:nvSpPr>
          <p:cNvPr id="6" name="Content Placeholder 5"/>
          <p:cNvSpPr>
            <a:spLocks noGrp="1"/>
          </p:cNvSpPr>
          <p:nvPr>
            <p:ph idx="1"/>
          </p:nvPr>
        </p:nvSpPr>
        <p:spPr>
          <a:xfrm>
            <a:off x="313899" y="1119116"/>
            <a:ext cx="11491414" cy="5540991"/>
          </a:xfrm>
        </p:spPr>
        <p:txBody>
          <a:bodyPr>
            <a:normAutofit fontScale="62500" lnSpcReduction="20000"/>
          </a:bodyPr>
          <a:lstStyle/>
          <a:p>
            <a:pPr marL="0" indent="0" algn="just">
              <a:buNone/>
            </a:pPr>
            <a:r>
              <a:rPr lang="vi-VN" sz="6700" dirty="0">
                <a:solidFill>
                  <a:schemeClr val="accent1"/>
                </a:solidFill>
                <a:latin typeface="Times New Roman" panose="02020603050405020304" pitchFamily="18" charset="0"/>
                <a:cs typeface="Times New Roman" panose="02020603050405020304" pitchFamily="18" charset="0"/>
              </a:rPr>
              <a:t>b) Kiến </a:t>
            </a:r>
            <a:r>
              <a:rPr lang="vi-VN" sz="6700" dirty="0" smtClean="0">
                <a:solidFill>
                  <a:schemeClr val="accent1"/>
                </a:solidFill>
                <a:latin typeface="Times New Roman" panose="02020603050405020304" pitchFamily="18" charset="0"/>
                <a:cs typeface="Times New Roman" panose="02020603050405020304" pitchFamily="18" charset="0"/>
              </a:rPr>
              <a:t>trúc</a:t>
            </a:r>
            <a:endParaRPr lang="en-US" sz="6700" dirty="0" smtClean="0">
              <a:solidFill>
                <a:schemeClr val="accent1"/>
              </a:solidFill>
              <a:latin typeface="Times New Roman" panose="02020603050405020304" pitchFamily="18" charset="0"/>
              <a:cs typeface="Times New Roman" panose="02020603050405020304" pitchFamily="18" charset="0"/>
            </a:endParaRPr>
          </a:p>
          <a:p>
            <a:pPr marL="0" indent="0" algn="just">
              <a:buNone/>
            </a:pPr>
            <a:r>
              <a:rPr lang="vi-VN" dirty="0">
                <a:latin typeface="Times New Roman" panose="02020603050405020304" pitchFamily="18" charset="0"/>
                <a:cs typeface="Times New Roman" panose="02020603050405020304" pitchFamily="18" charset="0"/>
              </a:rPr>
              <a:t/>
            </a:r>
            <a:br>
              <a:rPr lang="vi-VN" dirty="0">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	</a:t>
            </a:r>
            <a:r>
              <a:rPr lang="vi-VN" sz="6000" dirty="0" smtClean="0">
                <a:latin typeface="Times New Roman" panose="02020603050405020304" pitchFamily="18" charset="0"/>
                <a:cs typeface="Times New Roman" panose="02020603050405020304" pitchFamily="18" charset="0"/>
              </a:rPr>
              <a:t>Các </a:t>
            </a:r>
            <a:r>
              <a:rPr lang="vi-VN" sz="6000" dirty="0">
                <a:latin typeface="Times New Roman" panose="02020603050405020304" pitchFamily="18" charset="0"/>
                <a:cs typeface="Times New Roman" panose="02020603050405020304" pitchFamily="18" charset="0"/>
              </a:rPr>
              <a:t>chùa, đình, miếu ở khu Chợ </a:t>
            </a:r>
            <a:r>
              <a:rPr lang="vi-VN" sz="6000" dirty="0" smtClean="0">
                <a:latin typeface="Times New Roman" panose="02020603050405020304" pitchFamily="18" charset="0"/>
                <a:cs typeface="Times New Roman" panose="02020603050405020304" pitchFamily="18" charset="0"/>
              </a:rPr>
              <a:t>Lớn</a:t>
            </a:r>
            <a:r>
              <a:rPr lang="en-US" sz="6000" dirty="0" smtClean="0">
                <a:latin typeface="Times New Roman" panose="02020603050405020304" pitchFamily="18" charset="0"/>
                <a:cs typeface="Times New Roman" panose="02020603050405020304" pitchFamily="18" charset="0"/>
              </a:rPr>
              <a:t> </a:t>
            </a:r>
            <a:r>
              <a:rPr lang="vi-VN" sz="6000" dirty="0" smtClean="0">
                <a:latin typeface="Times New Roman" panose="02020603050405020304" pitchFamily="18" charset="0"/>
                <a:cs typeface="Times New Roman" panose="02020603050405020304" pitchFamily="18" charset="0"/>
              </a:rPr>
              <a:t>(Quận </a:t>
            </a:r>
            <a:r>
              <a:rPr lang="vi-VN" sz="6000" dirty="0">
                <a:latin typeface="Times New Roman" panose="02020603050405020304" pitchFamily="18" charset="0"/>
                <a:cs typeface="Times New Roman" panose="02020603050405020304" pitchFamily="18" charset="0"/>
              </a:rPr>
              <a:t>5 và Quận 6) có kiến trúc trang </a:t>
            </a:r>
            <a:r>
              <a:rPr lang="vi-VN" sz="6000" dirty="0" smtClean="0">
                <a:latin typeface="Times New Roman" panose="02020603050405020304" pitchFamily="18" charset="0"/>
                <a:cs typeface="Times New Roman" panose="02020603050405020304" pitchFamily="18" charset="0"/>
              </a:rPr>
              <a:t>trí</a:t>
            </a:r>
            <a:r>
              <a:rPr lang="en-US" sz="6000" dirty="0" smtClean="0">
                <a:latin typeface="Times New Roman" panose="02020603050405020304" pitchFamily="18" charset="0"/>
                <a:cs typeface="Times New Roman" panose="02020603050405020304" pitchFamily="18" charset="0"/>
              </a:rPr>
              <a:t> </a:t>
            </a:r>
            <a:r>
              <a:rPr lang="vi-VN" sz="6000" dirty="0" smtClean="0">
                <a:latin typeface="Times New Roman" panose="02020603050405020304" pitchFamily="18" charset="0"/>
                <a:cs typeface="Times New Roman" panose="02020603050405020304" pitchFamily="18" charset="0"/>
              </a:rPr>
              <a:t>khá </a:t>
            </a:r>
            <a:r>
              <a:rPr lang="vi-VN" sz="6000" dirty="0">
                <a:latin typeface="Times New Roman" panose="02020603050405020304" pitchFamily="18" charset="0"/>
                <a:cs typeface="Times New Roman" panose="02020603050405020304" pitchFamily="18" charset="0"/>
              </a:rPr>
              <a:t>đa dạng và phong phú, màu sắc sặc </a:t>
            </a:r>
            <a:r>
              <a:rPr lang="vi-VN" sz="6000" dirty="0" smtClean="0">
                <a:latin typeface="Times New Roman" panose="02020603050405020304" pitchFamily="18" charset="0"/>
                <a:cs typeface="Times New Roman" panose="02020603050405020304" pitchFamily="18" charset="0"/>
              </a:rPr>
              <a:t>sỡ</a:t>
            </a:r>
            <a:r>
              <a:rPr lang="en-US" sz="6000" dirty="0" smtClean="0">
                <a:latin typeface="Times New Roman" panose="02020603050405020304" pitchFamily="18" charset="0"/>
                <a:cs typeface="Times New Roman" panose="02020603050405020304" pitchFamily="18" charset="0"/>
              </a:rPr>
              <a:t> </a:t>
            </a:r>
            <a:r>
              <a:rPr lang="vi-VN" sz="6000" dirty="0" smtClean="0">
                <a:latin typeface="Times New Roman" panose="02020603050405020304" pitchFamily="18" charset="0"/>
                <a:cs typeface="Times New Roman" panose="02020603050405020304" pitchFamily="18" charset="0"/>
              </a:rPr>
              <a:t>và </a:t>
            </a:r>
            <a:r>
              <a:rPr lang="vi-VN" sz="6000" dirty="0">
                <a:latin typeface="Times New Roman" panose="02020603050405020304" pitchFamily="18" charset="0"/>
                <a:cs typeface="Times New Roman" panose="02020603050405020304" pitchFamily="18" charset="0"/>
              </a:rPr>
              <a:t>có những biểu tượng đa dạng như </a:t>
            </a:r>
            <a:r>
              <a:rPr lang="vi-VN" sz="6000" dirty="0" smtClean="0">
                <a:latin typeface="Times New Roman" panose="02020603050405020304" pitchFamily="18" charset="0"/>
                <a:cs typeface="Times New Roman" panose="02020603050405020304" pitchFamily="18" charset="0"/>
              </a:rPr>
              <a:t>hình</a:t>
            </a:r>
            <a:r>
              <a:rPr lang="en-US" sz="6000" dirty="0" smtClean="0">
                <a:latin typeface="Times New Roman" panose="02020603050405020304" pitchFamily="18" charset="0"/>
                <a:cs typeface="Times New Roman" panose="02020603050405020304" pitchFamily="18" charset="0"/>
              </a:rPr>
              <a:t> </a:t>
            </a:r>
            <a:r>
              <a:rPr lang="vi-VN" sz="6000" dirty="0" smtClean="0">
                <a:latin typeface="Times New Roman" panose="02020603050405020304" pitchFamily="18" charset="0"/>
                <a:cs typeface="Times New Roman" panose="02020603050405020304" pitchFamily="18" charset="0"/>
              </a:rPr>
              <a:t>rồng</a:t>
            </a:r>
            <a:r>
              <a:rPr lang="vi-VN" sz="6000" dirty="0">
                <a:latin typeface="Times New Roman" panose="02020603050405020304" pitchFamily="18" charset="0"/>
                <a:cs typeface="Times New Roman" panose="02020603050405020304" pitchFamily="18" charset="0"/>
              </a:rPr>
              <a:t>, phượng, lưỡng long chầu </a:t>
            </a:r>
            <a:r>
              <a:rPr lang="vi-VN" sz="6000" dirty="0" smtClean="0">
                <a:latin typeface="Times New Roman" panose="02020603050405020304" pitchFamily="18" charset="0"/>
                <a:cs typeface="Times New Roman" panose="02020603050405020304" pitchFamily="18" charset="0"/>
              </a:rPr>
              <a:t>nguyệt,</a:t>
            </a:r>
            <a:r>
              <a:rPr lang="en-US" sz="6000" dirty="0" smtClean="0">
                <a:latin typeface="Times New Roman" panose="02020603050405020304" pitchFamily="18" charset="0"/>
                <a:cs typeface="Times New Roman" panose="02020603050405020304" pitchFamily="18" charset="0"/>
              </a:rPr>
              <a:t> </a:t>
            </a:r>
            <a:r>
              <a:rPr lang="vi-VN" sz="6000" dirty="0" smtClean="0">
                <a:latin typeface="Times New Roman" panose="02020603050405020304" pitchFamily="18" charset="0"/>
                <a:cs typeface="Times New Roman" panose="02020603050405020304" pitchFamily="18" charset="0"/>
              </a:rPr>
              <a:t>tứ </a:t>
            </a:r>
            <a:r>
              <a:rPr lang="vi-VN" sz="6000" dirty="0">
                <a:latin typeface="Times New Roman" panose="02020603050405020304" pitchFamily="18" charset="0"/>
                <a:cs typeface="Times New Roman" panose="02020603050405020304" pitchFamily="18" charset="0"/>
              </a:rPr>
              <a:t>linh, tứ vật. Nhiều kiểu kiến trúc về </a:t>
            </a:r>
            <a:r>
              <a:rPr lang="vi-VN" sz="6000" dirty="0" smtClean="0">
                <a:latin typeface="Times New Roman" panose="02020603050405020304" pitchFamily="18" charset="0"/>
                <a:cs typeface="Times New Roman" panose="02020603050405020304" pitchFamily="18" charset="0"/>
              </a:rPr>
              <a:t>chùa,</a:t>
            </a:r>
            <a:r>
              <a:rPr lang="en-US" sz="6000" dirty="0" smtClean="0">
                <a:latin typeface="Times New Roman" panose="02020603050405020304" pitchFamily="18" charset="0"/>
                <a:cs typeface="Times New Roman" panose="02020603050405020304" pitchFamily="18" charset="0"/>
              </a:rPr>
              <a:t> </a:t>
            </a:r>
            <a:r>
              <a:rPr lang="vi-VN" sz="6000" dirty="0" smtClean="0">
                <a:latin typeface="Times New Roman" panose="02020603050405020304" pitchFamily="18" charset="0"/>
                <a:cs typeface="Times New Roman" panose="02020603050405020304" pitchFamily="18" charset="0"/>
              </a:rPr>
              <a:t>đình</a:t>
            </a:r>
            <a:r>
              <a:rPr lang="vi-VN" sz="6000" dirty="0">
                <a:latin typeface="Times New Roman" panose="02020603050405020304" pitchFamily="18" charset="0"/>
                <a:cs typeface="Times New Roman" panose="02020603050405020304" pitchFamily="18" charset="0"/>
              </a:rPr>
              <a:t>, miếu đã được Nhà nước công </a:t>
            </a:r>
            <a:r>
              <a:rPr lang="vi-VN" sz="6000" dirty="0" smtClean="0">
                <a:latin typeface="Times New Roman" panose="02020603050405020304" pitchFamily="18" charset="0"/>
                <a:cs typeface="Times New Roman" panose="02020603050405020304" pitchFamily="18" charset="0"/>
              </a:rPr>
              <a:t>nhận</a:t>
            </a:r>
            <a:r>
              <a:rPr lang="en-US" sz="6000" dirty="0" smtClean="0">
                <a:latin typeface="Times New Roman" panose="02020603050405020304" pitchFamily="18" charset="0"/>
                <a:cs typeface="Times New Roman" panose="02020603050405020304" pitchFamily="18" charset="0"/>
              </a:rPr>
              <a:t> </a:t>
            </a:r>
            <a:r>
              <a:rPr lang="vi-VN" sz="6000" dirty="0" smtClean="0">
                <a:latin typeface="Times New Roman" panose="02020603050405020304" pitchFamily="18" charset="0"/>
                <a:cs typeface="Times New Roman" panose="02020603050405020304" pitchFamily="18" charset="0"/>
              </a:rPr>
              <a:t>là </a:t>
            </a:r>
            <a:r>
              <a:rPr lang="vi-VN" sz="6000" dirty="0">
                <a:latin typeface="Times New Roman" panose="02020603050405020304" pitchFamily="18" charset="0"/>
                <a:cs typeface="Times New Roman" panose="02020603050405020304" pitchFamily="18" charset="0"/>
              </a:rPr>
              <a:t>di tích kiến trúc nghệ thuật </a:t>
            </a:r>
            <a:r>
              <a:rPr lang="vi-VN" sz="6000" dirty="0" smtClean="0">
                <a:latin typeface="Times New Roman" panose="02020603050405020304" pitchFamily="18" charset="0"/>
                <a:cs typeface="Times New Roman" panose="02020603050405020304" pitchFamily="18" charset="0"/>
              </a:rPr>
              <a:t>như:</a:t>
            </a:r>
            <a:r>
              <a:rPr lang="en-US" sz="6000" dirty="0" smtClean="0">
                <a:latin typeface="Times New Roman" panose="02020603050405020304" pitchFamily="18" charset="0"/>
                <a:cs typeface="Times New Roman" panose="02020603050405020304" pitchFamily="18" charset="0"/>
              </a:rPr>
              <a:t> </a:t>
            </a:r>
            <a:r>
              <a:rPr lang="vi-VN" sz="6000" dirty="0" smtClean="0">
                <a:latin typeface="Times New Roman" panose="02020603050405020304" pitchFamily="18" charset="0"/>
                <a:cs typeface="Times New Roman" panose="02020603050405020304" pitchFamily="18" charset="0"/>
              </a:rPr>
              <a:t>Đình </a:t>
            </a:r>
            <a:r>
              <a:rPr lang="vi-VN" sz="6000" dirty="0">
                <a:latin typeface="Times New Roman" panose="02020603050405020304" pitchFamily="18" charset="0"/>
                <a:cs typeface="Times New Roman" panose="02020603050405020304" pitchFamily="18" charset="0"/>
              </a:rPr>
              <a:t>Minh Hương Gia Thạnh, Hội </a:t>
            </a:r>
            <a:r>
              <a:rPr lang="vi-VN" sz="6000" dirty="0" smtClean="0">
                <a:latin typeface="Times New Roman" panose="02020603050405020304" pitchFamily="18" charset="0"/>
                <a:cs typeface="Times New Roman" panose="02020603050405020304" pitchFamily="18" charset="0"/>
              </a:rPr>
              <a:t>quán</a:t>
            </a:r>
            <a:r>
              <a:rPr lang="en-US" sz="6000" dirty="0" smtClean="0">
                <a:latin typeface="Times New Roman" panose="02020603050405020304" pitchFamily="18" charset="0"/>
                <a:cs typeface="Times New Roman" panose="02020603050405020304" pitchFamily="18" charset="0"/>
              </a:rPr>
              <a:t> </a:t>
            </a:r>
            <a:r>
              <a:rPr lang="vi-VN" sz="6000" dirty="0" smtClean="0">
                <a:latin typeface="Times New Roman" panose="02020603050405020304" pitchFamily="18" charset="0"/>
                <a:cs typeface="Times New Roman" panose="02020603050405020304" pitchFamily="18" charset="0"/>
              </a:rPr>
              <a:t>Nghĩa </a:t>
            </a:r>
            <a:r>
              <a:rPr lang="vi-VN" sz="6000" dirty="0">
                <a:latin typeface="Times New Roman" panose="02020603050405020304" pitchFamily="18" charset="0"/>
                <a:cs typeface="Times New Roman" panose="02020603050405020304" pitchFamily="18" charset="0"/>
              </a:rPr>
              <a:t>Nhuận, Hội quán Quỳnh Phủ</a:t>
            </a:r>
            <a:r>
              <a:rPr lang="vi-VN" sz="6000" dirty="0" smtClean="0">
                <a:latin typeface="Times New Roman" panose="02020603050405020304" pitchFamily="18" charset="0"/>
                <a:cs typeface="Times New Roman" panose="02020603050405020304" pitchFamily="18" charset="0"/>
              </a:rPr>
              <a:t>,…</a:t>
            </a:r>
            <a:endParaRPr lang="en-US" sz="6000" dirty="0" smtClean="0">
              <a:latin typeface="Times New Roman" panose="02020603050405020304" pitchFamily="18" charset="0"/>
              <a:cs typeface="Times New Roman" panose="02020603050405020304" pitchFamily="18" charset="0"/>
            </a:endParaRPr>
          </a:p>
          <a:p>
            <a:pPr marL="0" indent="0" algn="just">
              <a:buNone/>
            </a:pPr>
            <a:r>
              <a:rPr lang="vi-VN" sz="4000" dirty="0" smtClean="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
            </a:r>
            <a:br>
              <a:rPr lang="vi-VN"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23386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smtClean="0">
                <a:solidFill>
                  <a:srgbClr val="FF0000"/>
                </a:solidFill>
              </a:rPr>
              <a:t>Kể </a:t>
            </a:r>
            <a:r>
              <a:rPr lang="vi-VN" dirty="0">
                <a:solidFill>
                  <a:srgbClr val="FF0000"/>
                </a:solidFill>
              </a:rPr>
              <a:t>tên các di tích kiến trúc nghệ thuật của người Hoa được nhà nước công nhận.</a:t>
            </a:r>
            <a:endParaRPr lang="en-US" dirty="0">
              <a:solidFill>
                <a:srgbClr val="FF0000"/>
              </a:solidFill>
            </a:endParaRPr>
          </a:p>
        </p:txBody>
      </p:sp>
      <p:sp>
        <p:nvSpPr>
          <p:cNvPr id="3" name="Content Placeholder 2"/>
          <p:cNvSpPr>
            <a:spLocks noGrp="1"/>
          </p:cNvSpPr>
          <p:nvPr>
            <p:ph idx="1"/>
          </p:nvPr>
        </p:nvSpPr>
        <p:spPr>
          <a:xfrm>
            <a:off x="838200" y="1825625"/>
            <a:ext cx="11049000" cy="4351338"/>
          </a:xfrm>
        </p:spPr>
        <p:txBody>
          <a:bodyPr>
            <a:noAutofit/>
          </a:bodyPr>
          <a:lstStyle/>
          <a:p>
            <a:pPr marL="0" indent="0">
              <a:buNone/>
            </a:pPr>
            <a:r>
              <a:rPr lang="vi-VN" sz="5400" dirty="0">
                <a:solidFill>
                  <a:srgbClr val="0070C0"/>
                </a:solidFill>
                <a:latin typeface="Times New Roman" panose="02020603050405020304" pitchFamily="18" charset="0"/>
                <a:cs typeface="Times New Roman" panose="02020603050405020304" pitchFamily="18" charset="0"/>
              </a:rPr>
              <a:t>Nhiều kiểu kiến trúc về </a:t>
            </a:r>
            <a:r>
              <a:rPr lang="vi-VN" sz="5400" dirty="0" smtClean="0">
                <a:solidFill>
                  <a:srgbClr val="0070C0"/>
                </a:solidFill>
                <a:latin typeface="Times New Roman" panose="02020603050405020304" pitchFamily="18" charset="0"/>
                <a:cs typeface="Times New Roman" panose="02020603050405020304" pitchFamily="18" charset="0"/>
              </a:rPr>
              <a:t>chùa,</a:t>
            </a:r>
            <a:r>
              <a:rPr lang="en-US" sz="5400" dirty="0" smtClean="0">
                <a:solidFill>
                  <a:srgbClr val="0070C0"/>
                </a:solidFill>
                <a:latin typeface="Times New Roman" panose="02020603050405020304" pitchFamily="18" charset="0"/>
                <a:cs typeface="Times New Roman" panose="02020603050405020304" pitchFamily="18" charset="0"/>
              </a:rPr>
              <a:t> </a:t>
            </a:r>
            <a:r>
              <a:rPr lang="vi-VN" sz="5400" dirty="0" smtClean="0">
                <a:solidFill>
                  <a:srgbClr val="0070C0"/>
                </a:solidFill>
                <a:latin typeface="Times New Roman" panose="02020603050405020304" pitchFamily="18" charset="0"/>
                <a:cs typeface="Times New Roman" panose="02020603050405020304" pitchFamily="18" charset="0"/>
              </a:rPr>
              <a:t>đình</a:t>
            </a:r>
            <a:r>
              <a:rPr lang="vi-VN" sz="5400" dirty="0">
                <a:solidFill>
                  <a:srgbClr val="0070C0"/>
                </a:solidFill>
                <a:latin typeface="Times New Roman" panose="02020603050405020304" pitchFamily="18" charset="0"/>
                <a:cs typeface="Times New Roman" panose="02020603050405020304" pitchFamily="18" charset="0"/>
              </a:rPr>
              <a:t>, miếu đã được Nhà nước công </a:t>
            </a:r>
            <a:r>
              <a:rPr lang="vi-VN" sz="5400" dirty="0" smtClean="0">
                <a:solidFill>
                  <a:srgbClr val="0070C0"/>
                </a:solidFill>
                <a:latin typeface="Times New Roman" panose="02020603050405020304" pitchFamily="18" charset="0"/>
                <a:cs typeface="Times New Roman" panose="02020603050405020304" pitchFamily="18" charset="0"/>
              </a:rPr>
              <a:t>nhận</a:t>
            </a:r>
            <a:r>
              <a:rPr lang="en-US" sz="5400" dirty="0" smtClean="0">
                <a:solidFill>
                  <a:srgbClr val="0070C0"/>
                </a:solidFill>
                <a:latin typeface="Times New Roman" panose="02020603050405020304" pitchFamily="18" charset="0"/>
                <a:cs typeface="Times New Roman" panose="02020603050405020304" pitchFamily="18" charset="0"/>
              </a:rPr>
              <a:t> </a:t>
            </a:r>
            <a:r>
              <a:rPr lang="vi-VN" sz="5400" dirty="0" smtClean="0">
                <a:solidFill>
                  <a:srgbClr val="0070C0"/>
                </a:solidFill>
                <a:latin typeface="Times New Roman" panose="02020603050405020304" pitchFamily="18" charset="0"/>
                <a:cs typeface="Times New Roman" panose="02020603050405020304" pitchFamily="18" charset="0"/>
              </a:rPr>
              <a:t>là </a:t>
            </a:r>
            <a:r>
              <a:rPr lang="vi-VN" sz="5400" dirty="0">
                <a:solidFill>
                  <a:srgbClr val="0070C0"/>
                </a:solidFill>
                <a:latin typeface="Times New Roman" panose="02020603050405020304" pitchFamily="18" charset="0"/>
                <a:cs typeface="Times New Roman" panose="02020603050405020304" pitchFamily="18" charset="0"/>
              </a:rPr>
              <a:t>di tích kiến trúc nghệ thuật </a:t>
            </a:r>
            <a:r>
              <a:rPr lang="vi-VN" sz="5400" dirty="0" smtClean="0">
                <a:solidFill>
                  <a:srgbClr val="0070C0"/>
                </a:solidFill>
                <a:latin typeface="Times New Roman" panose="02020603050405020304" pitchFamily="18" charset="0"/>
                <a:cs typeface="Times New Roman" panose="02020603050405020304" pitchFamily="18" charset="0"/>
              </a:rPr>
              <a:t>như:Đình </a:t>
            </a:r>
            <a:r>
              <a:rPr lang="vi-VN" sz="5400" dirty="0">
                <a:solidFill>
                  <a:srgbClr val="0070C0"/>
                </a:solidFill>
                <a:latin typeface="Times New Roman" panose="02020603050405020304" pitchFamily="18" charset="0"/>
                <a:cs typeface="Times New Roman" panose="02020603050405020304" pitchFamily="18" charset="0"/>
              </a:rPr>
              <a:t>Minh Hương Gia Thạnh, Hội </a:t>
            </a:r>
            <a:r>
              <a:rPr lang="vi-VN" sz="5400" dirty="0" smtClean="0">
                <a:solidFill>
                  <a:srgbClr val="0070C0"/>
                </a:solidFill>
                <a:latin typeface="Times New Roman" panose="02020603050405020304" pitchFamily="18" charset="0"/>
                <a:cs typeface="Times New Roman" panose="02020603050405020304" pitchFamily="18" charset="0"/>
              </a:rPr>
              <a:t>quán</a:t>
            </a:r>
            <a:r>
              <a:rPr lang="en-US" sz="5400" dirty="0" smtClean="0">
                <a:solidFill>
                  <a:srgbClr val="0070C0"/>
                </a:solidFill>
                <a:latin typeface="Times New Roman" panose="02020603050405020304" pitchFamily="18" charset="0"/>
                <a:cs typeface="Times New Roman" panose="02020603050405020304" pitchFamily="18" charset="0"/>
              </a:rPr>
              <a:t> </a:t>
            </a:r>
            <a:r>
              <a:rPr lang="vi-VN" sz="5400" dirty="0" smtClean="0">
                <a:solidFill>
                  <a:srgbClr val="0070C0"/>
                </a:solidFill>
                <a:latin typeface="Times New Roman" panose="02020603050405020304" pitchFamily="18" charset="0"/>
                <a:cs typeface="Times New Roman" panose="02020603050405020304" pitchFamily="18" charset="0"/>
              </a:rPr>
              <a:t>Nghĩa </a:t>
            </a:r>
            <a:r>
              <a:rPr lang="vi-VN" sz="5400" dirty="0">
                <a:solidFill>
                  <a:srgbClr val="0070C0"/>
                </a:solidFill>
                <a:latin typeface="Times New Roman" panose="02020603050405020304" pitchFamily="18" charset="0"/>
                <a:cs typeface="Times New Roman" panose="02020603050405020304" pitchFamily="18" charset="0"/>
              </a:rPr>
              <a:t>Nhuận, Hội quán </a:t>
            </a:r>
            <a:r>
              <a:rPr lang="vi-VN" sz="5400" dirty="0" smtClean="0">
                <a:solidFill>
                  <a:srgbClr val="0070C0"/>
                </a:solidFill>
                <a:latin typeface="Times New Roman" panose="02020603050405020304" pitchFamily="18" charset="0"/>
                <a:cs typeface="Times New Roman" panose="02020603050405020304" pitchFamily="18" charset="0"/>
              </a:rPr>
              <a:t>Quỳnh</a:t>
            </a:r>
            <a:r>
              <a:rPr lang="en-US" sz="5400" dirty="0" smtClean="0">
                <a:solidFill>
                  <a:srgbClr val="0070C0"/>
                </a:solidFill>
                <a:latin typeface="Times New Roman" panose="02020603050405020304" pitchFamily="18" charset="0"/>
                <a:cs typeface="Times New Roman" panose="02020603050405020304" pitchFamily="18" charset="0"/>
              </a:rPr>
              <a:t> </a:t>
            </a:r>
            <a:r>
              <a:rPr lang="vi-VN" sz="5400" dirty="0" smtClean="0">
                <a:solidFill>
                  <a:srgbClr val="0070C0"/>
                </a:solidFill>
                <a:latin typeface="Times New Roman" panose="02020603050405020304" pitchFamily="18" charset="0"/>
                <a:cs typeface="Times New Roman" panose="02020603050405020304" pitchFamily="18" charset="0"/>
              </a:rPr>
              <a:t>Phủ</a:t>
            </a:r>
            <a:r>
              <a:rPr lang="en-US" sz="5400" dirty="0" smtClean="0">
                <a:solidFill>
                  <a:srgbClr val="0070C0"/>
                </a:solidFill>
                <a:latin typeface="Times New Roman" panose="02020603050405020304" pitchFamily="18" charset="0"/>
                <a:cs typeface="Times New Roman" panose="02020603050405020304" pitchFamily="18" charset="0"/>
              </a:rPr>
              <a:t>….</a:t>
            </a:r>
            <a:r>
              <a:rPr lang="vi-VN" sz="5400" dirty="0">
                <a:solidFill>
                  <a:srgbClr val="0070C0"/>
                </a:solidFill>
                <a:latin typeface="Times New Roman" panose="02020603050405020304" pitchFamily="18" charset="0"/>
                <a:cs typeface="Times New Roman" panose="02020603050405020304" pitchFamily="18" charset="0"/>
              </a:rPr>
              <a:t/>
            </a:r>
            <a:br>
              <a:rPr lang="vi-VN" sz="5400" dirty="0">
                <a:solidFill>
                  <a:srgbClr val="0070C0"/>
                </a:solidFill>
                <a:latin typeface="Times New Roman" panose="02020603050405020304" pitchFamily="18" charset="0"/>
                <a:cs typeface="Times New Roman" panose="02020603050405020304" pitchFamily="18" charset="0"/>
              </a:rPr>
            </a:br>
            <a:endParaRPr lang="en-US" sz="54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951519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9061"/>
            <a:ext cx="10515600" cy="1123829"/>
          </a:xfrm>
        </p:spPr>
        <p:txBody>
          <a:bodyPr>
            <a:normAutofit fontScale="90000"/>
          </a:bodyPr>
          <a:lstStyle/>
          <a:p>
            <a:pPr algn="ctr"/>
            <a:r>
              <a:rPr lang="en-US" b="1" dirty="0">
                <a:solidFill>
                  <a:srgbClr val="FF0000"/>
                </a:solidFill>
                <a:latin typeface="Times New Roman" panose="02020603050405020304" pitchFamily="18" charset="0"/>
                <a:cs typeface="Times New Roman" panose="02020603050405020304" pitchFamily="18" charset="0"/>
              </a:rPr>
              <a:t>MỤC TIÊU</a:t>
            </a:r>
            <a:r>
              <a:rPr lang="en-US" dirty="0">
                <a:solidFill>
                  <a:srgbClr val="FF0000"/>
                </a:solidFill>
                <a:latin typeface="Times New Roman" panose="02020603050405020304" pitchFamily="18" charset="0"/>
                <a:cs typeface="Times New Roman" panose="02020603050405020304" pitchFamily="18" charset="0"/>
              </a:rPr>
              <a:t> </a:t>
            </a:r>
            <a:br>
              <a:rPr lang="en-US" dirty="0">
                <a:solidFill>
                  <a:srgbClr val="FF0000"/>
                </a:solidFill>
                <a:latin typeface="Times New Roman" panose="02020603050405020304" pitchFamily="18" charset="0"/>
                <a:cs typeface="Times New Roman" panose="02020603050405020304" pitchFamily="18" charset="0"/>
              </a:rPr>
            </a:b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68406" y="1091525"/>
            <a:ext cx="11655187" cy="4789505"/>
          </a:xfrm>
        </p:spPr>
        <p:txBody>
          <a:bodyPr>
            <a:noAutofit/>
          </a:bodyPr>
          <a:lstStyle/>
          <a:p>
            <a:pPr marL="0" indent="0">
              <a:lnSpc>
                <a:spcPct val="100000"/>
              </a:lnSpc>
              <a:spcBef>
                <a:spcPts val="0"/>
              </a:spcBef>
              <a:buNone/>
            </a:pPr>
            <a:r>
              <a:rPr lang="vi-VN" sz="3200" dirty="0">
                <a:latin typeface="+mj-lt"/>
              </a:rPr>
              <a:t>– Nêu được đặc trưng văn hoá cơ bản trong cách tổ chức cụm dân cư </a:t>
            </a:r>
            <a:r>
              <a:rPr lang="vi-VN" sz="3200" dirty="0" smtClean="0">
                <a:latin typeface="+mj-lt"/>
              </a:rPr>
              <a:t>ở</a:t>
            </a:r>
            <a:r>
              <a:rPr lang="en-US" sz="3200" dirty="0" smtClean="0">
                <a:latin typeface="+mj-lt"/>
              </a:rPr>
              <a:t> </a:t>
            </a:r>
            <a:r>
              <a:rPr lang="vi-VN" sz="3200" dirty="0" smtClean="0">
                <a:latin typeface="+mj-lt"/>
              </a:rPr>
              <a:t>Thành phố</a:t>
            </a:r>
            <a:r>
              <a:rPr lang="en-US" sz="3200" dirty="0" smtClean="0">
                <a:latin typeface="+mj-lt"/>
              </a:rPr>
              <a:t> </a:t>
            </a:r>
            <a:r>
              <a:rPr lang="vi-VN" sz="3200" dirty="0" smtClean="0">
                <a:latin typeface="+mj-lt"/>
              </a:rPr>
              <a:t>Hồ </a:t>
            </a:r>
            <a:r>
              <a:rPr lang="vi-VN" sz="3200" dirty="0">
                <a:latin typeface="+mj-lt"/>
              </a:rPr>
              <a:t>Chí Minh.</a:t>
            </a:r>
            <a:br>
              <a:rPr lang="vi-VN" sz="3200" dirty="0">
                <a:latin typeface="+mj-lt"/>
              </a:rPr>
            </a:br>
            <a:r>
              <a:rPr lang="vi-VN" sz="3200" dirty="0">
                <a:latin typeface="+mj-lt"/>
              </a:rPr>
              <a:t>– Tìm hiểu được nét văn hoá đặc trưng của một cụm dân cư ở Thành phố Hồ Chí Minh.</a:t>
            </a:r>
            <a:br>
              <a:rPr lang="vi-VN" sz="3200" dirty="0">
                <a:latin typeface="+mj-lt"/>
              </a:rPr>
            </a:br>
            <a:r>
              <a:rPr lang="vi-VN" sz="3200" dirty="0">
                <a:latin typeface="+mj-lt"/>
              </a:rPr>
              <a:t>– Trình bày được ý nghĩa của cách thức tổ chức cụm dân cư ở Thành phố Hồ Chí Minh.</a:t>
            </a:r>
            <a:br>
              <a:rPr lang="vi-VN" sz="3200" dirty="0">
                <a:latin typeface="+mj-lt"/>
              </a:rPr>
            </a:br>
            <a:r>
              <a:rPr lang="vi-VN" sz="3200" dirty="0">
                <a:latin typeface="+mj-lt"/>
              </a:rPr>
              <a:t>– Đưa ra được giải pháp bảo tồn, phát triển nét văn hoá cụm dân cư ở Thành </a:t>
            </a:r>
            <a:r>
              <a:rPr lang="vi-VN" sz="3200" dirty="0" smtClean="0">
                <a:latin typeface="+mj-lt"/>
              </a:rPr>
              <a:t>phố</a:t>
            </a:r>
            <a:r>
              <a:rPr lang="en-US" sz="3200" dirty="0" smtClean="0">
                <a:latin typeface="+mj-lt"/>
              </a:rPr>
              <a:t> </a:t>
            </a:r>
            <a:r>
              <a:rPr lang="vi-VN" sz="3200" dirty="0" smtClean="0">
                <a:latin typeface="+mj-lt"/>
              </a:rPr>
              <a:t>Hồ </a:t>
            </a:r>
            <a:r>
              <a:rPr lang="vi-VN" sz="3200" dirty="0">
                <a:latin typeface="+mj-lt"/>
              </a:rPr>
              <a:t>Chí Minh. </a:t>
            </a:r>
            <a:br>
              <a:rPr lang="vi-VN" sz="3200" dirty="0">
                <a:latin typeface="+mj-lt"/>
              </a:rPr>
            </a:br>
            <a:endParaRPr lang="en-US" sz="4000" dirty="0">
              <a:latin typeface="+mj-lt"/>
              <a:cs typeface="Times New Roman" panose="02020603050405020304" pitchFamily="18" charset="0"/>
            </a:endParaRPr>
          </a:p>
        </p:txBody>
      </p:sp>
    </p:spTree>
    <p:extLst>
      <p:ext uri="{BB962C8B-B14F-4D97-AF65-F5344CB8AC3E}">
        <p14:creationId xmlns:p14="http://schemas.microsoft.com/office/powerpoint/2010/main" val="1352717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72440"/>
            <a:ext cx="10515600" cy="853440"/>
          </a:xfrm>
        </p:spPr>
        <p:txBody>
          <a:bodyPr>
            <a:normAutofit fontScale="90000"/>
          </a:bodyPr>
          <a:lstStyle/>
          <a:p>
            <a:r>
              <a:rPr lang="vi-VN" dirty="0">
                <a:solidFill>
                  <a:srgbClr val="FF0000"/>
                </a:solidFill>
              </a:rPr>
              <a:t>c) Văn hoá tín ngưỡng</a:t>
            </a:r>
            <a:r>
              <a:rPr lang="en-US" dirty="0" smtClean="0"/>
              <a:t/>
            </a:r>
            <a:br>
              <a:rPr lang="en-US" dirty="0" smtClean="0"/>
            </a:br>
            <a:endParaRPr lang="en-US" dirty="0"/>
          </a:p>
        </p:txBody>
      </p:sp>
      <p:sp>
        <p:nvSpPr>
          <p:cNvPr id="3" name="Content Placeholder 2"/>
          <p:cNvSpPr>
            <a:spLocks noGrp="1"/>
          </p:cNvSpPr>
          <p:nvPr>
            <p:ph idx="1"/>
          </p:nvPr>
        </p:nvSpPr>
        <p:spPr>
          <a:xfrm>
            <a:off x="475602" y="1132932"/>
            <a:ext cx="10878198" cy="4351338"/>
          </a:xfrm>
        </p:spPr>
        <p:txBody>
          <a:bodyPr>
            <a:noAutofit/>
          </a:bodyPr>
          <a:lstStyle/>
          <a:p>
            <a:pPr marL="0" indent="0" algn="just">
              <a:lnSpc>
                <a:spcPct val="120000"/>
              </a:lnSpc>
              <a:buNone/>
            </a:pPr>
            <a:r>
              <a:rPr lang="vi-VN" sz="1600" dirty="0"/>
              <a:t/>
            </a:r>
            <a:br>
              <a:rPr lang="vi-VN" sz="1600" dirty="0"/>
            </a:br>
            <a:r>
              <a:rPr lang="en-US" sz="1600" dirty="0" smtClean="0"/>
              <a:t>	</a:t>
            </a:r>
            <a:r>
              <a:rPr lang="vi-VN" b="1" dirty="0" smtClean="0">
                <a:latin typeface="+mj-lt"/>
              </a:rPr>
              <a:t>Đời </a:t>
            </a:r>
            <a:r>
              <a:rPr lang="vi-VN" b="1" dirty="0">
                <a:latin typeface="+mj-lt"/>
              </a:rPr>
              <a:t>sống tâm linh của người Hoa rất phong phú. Họ vừa thờ phụng ông bà, tổ </a:t>
            </a:r>
            <a:r>
              <a:rPr lang="vi-VN" b="1" dirty="0" smtClean="0">
                <a:latin typeface="+mj-lt"/>
              </a:rPr>
              <a:t>tiên,</a:t>
            </a:r>
            <a:r>
              <a:rPr lang="en-US" b="1" dirty="0" smtClean="0">
                <a:latin typeface="+mj-lt"/>
              </a:rPr>
              <a:t> </a:t>
            </a:r>
            <a:r>
              <a:rPr lang="vi-VN" b="1" dirty="0" smtClean="0">
                <a:latin typeface="+mj-lt"/>
              </a:rPr>
              <a:t>dòng </a:t>
            </a:r>
            <a:r>
              <a:rPr lang="vi-VN" b="1" dirty="0">
                <a:latin typeface="+mj-lt"/>
              </a:rPr>
              <a:t>họ (giống người Việt), vừa thờ phụng các vị thần như Quan Công, Bà Thiên </a:t>
            </a:r>
            <a:r>
              <a:rPr lang="vi-VN" b="1" dirty="0" smtClean="0">
                <a:latin typeface="+mj-lt"/>
              </a:rPr>
              <a:t>Hậu,</a:t>
            </a:r>
            <a:r>
              <a:rPr lang="en-US" b="1" dirty="0" smtClean="0">
                <a:latin typeface="+mj-lt"/>
              </a:rPr>
              <a:t> </a:t>
            </a:r>
            <a:r>
              <a:rPr lang="vi-VN" b="1" dirty="0" smtClean="0">
                <a:latin typeface="+mj-lt"/>
              </a:rPr>
              <a:t>Ngọc </a:t>
            </a:r>
            <a:r>
              <a:rPr lang="vi-VN" b="1" dirty="0">
                <a:latin typeface="+mj-lt"/>
              </a:rPr>
              <a:t>Hoàng – Thượng Đế, Thổ Công – Táo Quân, Thần Tài, Phật Di Lặc, Quan Âm Bồ Tát</a:t>
            </a:r>
            <a:r>
              <a:rPr lang="vi-VN" b="1" dirty="0" smtClean="0">
                <a:latin typeface="+mj-lt"/>
              </a:rPr>
              <a:t>,…</a:t>
            </a:r>
            <a:r>
              <a:rPr lang="vi-VN" b="1" dirty="0">
                <a:latin typeface="+mj-lt"/>
              </a:rPr>
              <a:t/>
            </a:r>
            <a:br>
              <a:rPr lang="vi-VN" b="1" dirty="0">
                <a:latin typeface="+mj-lt"/>
              </a:rPr>
            </a:br>
            <a:r>
              <a:rPr lang="vi-VN" b="1" dirty="0">
                <a:latin typeface="+mj-lt"/>
              </a:rPr>
              <a:t>Đặc biệt, với việc thờ cúng Quan </a:t>
            </a:r>
            <a:r>
              <a:rPr lang="vi-VN" b="1" dirty="0" smtClean="0">
                <a:latin typeface="+mj-lt"/>
              </a:rPr>
              <a:t>Công,</a:t>
            </a:r>
            <a:r>
              <a:rPr lang="en-US" b="1" dirty="0" smtClean="0">
                <a:latin typeface="+mj-lt"/>
              </a:rPr>
              <a:t> </a:t>
            </a:r>
            <a:r>
              <a:rPr lang="vi-VN" b="1" dirty="0" smtClean="0">
                <a:latin typeface="+mj-lt"/>
              </a:rPr>
              <a:t>người </a:t>
            </a:r>
            <a:r>
              <a:rPr lang="vi-VN" b="1" dirty="0">
                <a:latin typeface="+mj-lt"/>
              </a:rPr>
              <a:t>Hoa muốn đề cao chữ “nhân”, “lễ</a:t>
            </a:r>
            <a:r>
              <a:rPr lang="vi-VN" b="1" dirty="0" smtClean="0">
                <a:latin typeface="+mj-lt"/>
              </a:rPr>
              <a:t>”,</a:t>
            </a:r>
            <a:r>
              <a:rPr lang="en-US" b="1" dirty="0" smtClean="0">
                <a:latin typeface="+mj-lt"/>
              </a:rPr>
              <a:t> </a:t>
            </a:r>
            <a:r>
              <a:rPr lang="vi-VN" b="1" dirty="0" smtClean="0">
                <a:latin typeface="+mj-lt"/>
              </a:rPr>
              <a:t>“</a:t>
            </a:r>
            <a:r>
              <a:rPr lang="vi-VN" b="1" dirty="0">
                <a:latin typeface="+mj-lt"/>
              </a:rPr>
              <a:t>nghĩa”, “trí”, “tín”,… trong cuộc sống. Nghi</a:t>
            </a:r>
            <a:br>
              <a:rPr lang="vi-VN" b="1" dirty="0">
                <a:latin typeface="+mj-lt"/>
              </a:rPr>
            </a:br>
            <a:r>
              <a:rPr lang="vi-VN" b="1" dirty="0">
                <a:latin typeface="+mj-lt"/>
              </a:rPr>
              <a:t>thức thờ cúng, sinh hoạt tín ngưỡng </a:t>
            </a:r>
            <a:r>
              <a:rPr lang="vi-VN" b="1" dirty="0" smtClean="0">
                <a:latin typeface="+mj-lt"/>
              </a:rPr>
              <a:t>với</a:t>
            </a:r>
            <a:r>
              <a:rPr lang="en-US" b="1" dirty="0" smtClean="0">
                <a:latin typeface="+mj-lt"/>
              </a:rPr>
              <a:t> </a:t>
            </a:r>
            <a:r>
              <a:rPr lang="vi-VN" b="1" dirty="0" smtClean="0">
                <a:latin typeface="+mj-lt"/>
              </a:rPr>
              <a:t>nhiều </a:t>
            </a:r>
            <a:r>
              <a:rPr lang="vi-VN" b="1" dirty="0">
                <a:latin typeface="+mj-lt"/>
              </a:rPr>
              <a:t>hình thức đa dạng làm cho đời </a:t>
            </a:r>
            <a:r>
              <a:rPr lang="vi-VN" b="1" dirty="0" smtClean="0">
                <a:latin typeface="+mj-lt"/>
              </a:rPr>
              <a:t>sống</a:t>
            </a:r>
            <a:r>
              <a:rPr lang="en-US" b="1" dirty="0" smtClean="0">
                <a:latin typeface="+mj-lt"/>
              </a:rPr>
              <a:t> </a:t>
            </a:r>
            <a:r>
              <a:rPr lang="vi-VN" b="1" dirty="0" smtClean="0">
                <a:latin typeface="+mj-lt"/>
              </a:rPr>
              <a:t>văn </a:t>
            </a:r>
            <a:r>
              <a:rPr lang="vi-VN" b="1" dirty="0">
                <a:latin typeface="+mj-lt"/>
              </a:rPr>
              <a:t>hoá tâm linh của người Hoa vừa </a:t>
            </a:r>
            <a:r>
              <a:rPr lang="vi-VN" b="1" dirty="0" smtClean="0">
                <a:latin typeface="+mj-lt"/>
              </a:rPr>
              <a:t>thiêng</a:t>
            </a:r>
            <a:r>
              <a:rPr lang="en-US" b="1" dirty="0" smtClean="0">
                <a:latin typeface="+mj-lt"/>
              </a:rPr>
              <a:t> </a:t>
            </a:r>
            <a:r>
              <a:rPr lang="vi-VN" b="1" dirty="0" smtClean="0">
                <a:latin typeface="+mj-lt"/>
              </a:rPr>
              <a:t>liêng</a:t>
            </a:r>
            <a:r>
              <a:rPr lang="vi-VN" b="1" dirty="0">
                <a:latin typeface="+mj-lt"/>
              </a:rPr>
              <a:t>, vừa huyền ảo nhưng vẫn gắn với </a:t>
            </a:r>
            <a:r>
              <a:rPr lang="vi-VN" b="1" dirty="0" smtClean="0">
                <a:latin typeface="+mj-lt"/>
              </a:rPr>
              <a:t>đời</a:t>
            </a:r>
            <a:r>
              <a:rPr lang="en-US" b="1" dirty="0" smtClean="0">
                <a:latin typeface="+mj-lt"/>
              </a:rPr>
              <a:t> </a:t>
            </a:r>
            <a:r>
              <a:rPr lang="vi-VN" b="1" dirty="0" smtClean="0">
                <a:latin typeface="+mj-lt"/>
              </a:rPr>
              <a:t>sống </a:t>
            </a:r>
            <a:r>
              <a:rPr lang="vi-VN" b="1" dirty="0">
                <a:latin typeface="+mj-lt"/>
              </a:rPr>
              <a:t>nhân sinh của con người </a:t>
            </a:r>
            <a:br>
              <a:rPr lang="vi-VN" b="1" dirty="0">
                <a:latin typeface="+mj-lt"/>
              </a:rPr>
            </a:br>
            <a:r>
              <a:rPr lang="vi-VN" b="1" dirty="0" smtClean="0">
                <a:latin typeface="+mj-lt"/>
                <a:cs typeface="Times New Roman" panose="02020603050405020304" pitchFamily="18" charset="0"/>
              </a:rPr>
              <a:t/>
            </a:r>
            <a:br>
              <a:rPr lang="vi-VN" b="1" dirty="0" smtClean="0">
                <a:latin typeface="+mj-lt"/>
                <a:cs typeface="Times New Roman" panose="02020603050405020304" pitchFamily="18" charset="0"/>
              </a:rPr>
            </a:br>
            <a:endParaRPr lang="en-US" sz="2400" b="1" dirty="0">
              <a:latin typeface="+mj-lt"/>
              <a:cs typeface="Times New Roman" panose="02020603050405020304" pitchFamily="18" charset="0"/>
            </a:endParaRPr>
          </a:p>
        </p:txBody>
      </p:sp>
    </p:spTree>
    <p:extLst>
      <p:ext uri="{BB962C8B-B14F-4D97-AF65-F5344CB8AC3E}">
        <p14:creationId xmlns:p14="http://schemas.microsoft.com/office/powerpoint/2010/main" val="3729501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9702"/>
            <a:ext cx="11034932" cy="1325563"/>
          </a:xfrm>
        </p:spPr>
        <p:txBody>
          <a:bodyPr/>
          <a:lstStyle/>
          <a:p>
            <a:r>
              <a:rPr lang="vi-VN" dirty="0">
                <a:solidFill>
                  <a:srgbClr val="FF0000"/>
                </a:solidFill>
              </a:rPr>
              <a:t>Đời sống tâm linh của người Hoa rất phong phú</a:t>
            </a:r>
            <a:endParaRPr lang="en-US" dirty="0">
              <a:solidFill>
                <a:srgbClr val="FF0000"/>
              </a:solidFill>
            </a:endParaRPr>
          </a:p>
        </p:txBody>
      </p:sp>
      <p:pic>
        <p:nvPicPr>
          <p:cNvPr id="4" name="Picture 3"/>
          <p:cNvPicPr>
            <a:picLocks noChangeAspect="1"/>
          </p:cNvPicPr>
          <p:nvPr/>
        </p:nvPicPr>
        <p:blipFill>
          <a:blip r:embed="rId2"/>
          <a:stretch>
            <a:fillRect/>
          </a:stretch>
        </p:blipFill>
        <p:spPr>
          <a:xfrm>
            <a:off x="6945667" y="4255267"/>
            <a:ext cx="3532457" cy="2078492"/>
          </a:xfrm>
          <a:prstGeom prst="rect">
            <a:avLst/>
          </a:prstGeom>
        </p:spPr>
      </p:pic>
      <p:pic>
        <p:nvPicPr>
          <p:cNvPr id="5" name="Picture 4"/>
          <p:cNvPicPr>
            <a:picLocks noChangeAspect="1"/>
          </p:cNvPicPr>
          <p:nvPr/>
        </p:nvPicPr>
        <p:blipFill>
          <a:blip r:embed="rId3"/>
          <a:stretch>
            <a:fillRect/>
          </a:stretch>
        </p:blipFill>
        <p:spPr>
          <a:xfrm>
            <a:off x="1830844" y="4255267"/>
            <a:ext cx="3719815" cy="2156582"/>
          </a:xfrm>
          <a:prstGeom prst="rect">
            <a:avLst/>
          </a:prstGeom>
        </p:spPr>
      </p:pic>
      <p:pic>
        <p:nvPicPr>
          <p:cNvPr id="7" name="Picture 6"/>
          <p:cNvPicPr>
            <a:picLocks noChangeAspect="1"/>
          </p:cNvPicPr>
          <p:nvPr/>
        </p:nvPicPr>
        <p:blipFill>
          <a:blip r:embed="rId4"/>
          <a:stretch>
            <a:fillRect/>
          </a:stretch>
        </p:blipFill>
        <p:spPr>
          <a:xfrm>
            <a:off x="6945667" y="1283932"/>
            <a:ext cx="3532457" cy="2487273"/>
          </a:xfrm>
          <a:prstGeom prst="rect">
            <a:avLst/>
          </a:prstGeom>
        </p:spPr>
      </p:pic>
      <p:pic>
        <p:nvPicPr>
          <p:cNvPr id="8" name="Picture 7"/>
          <p:cNvPicPr>
            <a:picLocks noChangeAspect="1"/>
          </p:cNvPicPr>
          <p:nvPr/>
        </p:nvPicPr>
        <p:blipFill>
          <a:blip r:embed="rId5"/>
          <a:stretch>
            <a:fillRect/>
          </a:stretch>
        </p:blipFill>
        <p:spPr>
          <a:xfrm>
            <a:off x="1830845" y="1252427"/>
            <a:ext cx="3719814" cy="2475367"/>
          </a:xfrm>
          <a:prstGeom prst="rect">
            <a:avLst/>
          </a:prstGeom>
        </p:spPr>
      </p:pic>
      <p:sp>
        <p:nvSpPr>
          <p:cNvPr id="10" name="TextBox 9"/>
          <p:cNvSpPr txBox="1"/>
          <p:nvPr/>
        </p:nvSpPr>
        <p:spPr>
          <a:xfrm>
            <a:off x="2785404" y="3771205"/>
            <a:ext cx="1505243" cy="369332"/>
          </a:xfrm>
          <a:prstGeom prst="rect">
            <a:avLst/>
          </a:prstGeom>
          <a:noFill/>
        </p:spPr>
        <p:txBody>
          <a:bodyPr wrap="square" rtlCol="0">
            <a:spAutoFit/>
          </a:bodyPr>
          <a:lstStyle/>
          <a:p>
            <a:r>
              <a:rPr lang="vi-VN" b="1" dirty="0">
                <a:solidFill>
                  <a:srgbClr val="FF0000"/>
                </a:solidFill>
                <a:latin typeface="Times New Roman" panose="02020603050405020304" pitchFamily="18" charset="0"/>
                <a:cs typeface="Times New Roman" panose="02020603050405020304" pitchFamily="18" charset="0"/>
              </a:rPr>
              <a:t>Phật Di Lặc</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8018583" y="6333759"/>
            <a:ext cx="1645921" cy="369332"/>
          </a:xfrm>
          <a:prstGeom prst="rect">
            <a:avLst/>
          </a:prstGeom>
          <a:noFill/>
        </p:spPr>
        <p:txBody>
          <a:bodyPr wrap="square" rtlCol="0">
            <a:spAutoFit/>
          </a:bodyPr>
          <a:lstStyle/>
          <a:p>
            <a:r>
              <a:rPr lang="vi-VN" b="1">
                <a:solidFill>
                  <a:srgbClr val="FF0000"/>
                </a:solidFill>
                <a:latin typeface="Times New Roman" panose="02020603050405020304" pitchFamily="18" charset="0"/>
                <a:cs typeface="Times New Roman" panose="02020603050405020304" pitchFamily="18" charset="0"/>
              </a:rPr>
              <a:t>Quan Công</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7565378" y="3771205"/>
            <a:ext cx="2293034" cy="400110"/>
          </a:xfrm>
          <a:prstGeom prst="rect">
            <a:avLst/>
          </a:prstGeom>
          <a:noFill/>
        </p:spPr>
        <p:txBody>
          <a:bodyPr wrap="square" rtlCol="0">
            <a:spAutoFit/>
          </a:bodyPr>
          <a:lstStyle/>
          <a:p>
            <a:r>
              <a:rPr lang="vi-VN" sz="2000" b="1" dirty="0">
                <a:solidFill>
                  <a:srgbClr val="FF0000"/>
                </a:solidFill>
                <a:latin typeface="Times New Roman" panose="02020603050405020304" pitchFamily="18" charset="0"/>
                <a:cs typeface="Times New Roman" panose="02020603050405020304" pitchFamily="18" charset="0"/>
              </a:rPr>
              <a:t>Thần </a:t>
            </a:r>
            <a:r>
              <a:rPr lang="vi-VN" sz="2000" b="1" dirty="0" smtClean="0">
                <a:solidFill>
                  <a:srgbClr val="FF0000"/>
                </a:solidFill>
                <a:latin typeface="Times New Roman" panose="02020603050405020304" pitchFamily="18" charset="0"/>
                <a:cs typeface="Times New Roman" panose="02020603050405020304" pitchFamily="18" charset="0"/>
              </a:rPr>
              <a:t>Tài</a:t>
            </a:r>
            <a:r>
              <a:rPr lang="en-US" sz="2000" b="1" dirty="0" smtClean="0">
                <a:solidFill>
                  <a:srgbClr val="FF0000"/>
                </a:solidFill>
                <a:latin typeface="Times New Roman" panose="02020603050405020304" pitchFamily="18" charset="0"/>
                <a:cs typeface="Times New Roman" panose="02020603050405020304" pitchFamily="18" charset="0"/>
              </a:rPr>
              <a:t>-</a:t>
            </a:r>
            <a:r>
              <a:rPr lang="en-US" sz="2000" b="1" dirty="0" err="1" smtClean="0">
                <a:solidFill>
                  <a:srgbClr val="FF0000"/>
                </a:solidFill>
                <a:latin typeface="Times New Roman" panose="02020603050405020304" pitchFamily="18" charset="0"/>
                <a:cs typeface="Times New Roman" panose="02020603050405020304" pitchFamily="18" charset="0"/>
              </a:rPr>
              <a:t>Ông</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Địa</a:t>
            </a:r>
            <a:endParaRPr lang="en-US" sz="2000" b="1" dirty="0">
              <a:solidFill>
                <a:srgbClr val="FF000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2804489" y="6387741"/>
            <a:ext cx="2053883" cy="400110"/>
          </a:xfrm>
          <a:prstGeom prst="rect">
            <a:avLst/>
          </a:prstGeom>
          <a:noFill/>
        </p:spPr>
        <p:txBody>
          <a:bodyPr wrap="square" rtlCol="0">
            <a:spAutoFit/>
          </a:bodyPr>
          <a:lstStyle/>
          <a:p>
            <a:r>
              <a:rPr lang="vi-VN" sz="2000" b="1">
                <a:solidFill>
                  <a:srgbClr val="FF0000"/>
                </a:solidFill>
                <a:latin typeface="+mj-lt"/>
              </a:rPr>
              <a:t>Bà Thiên Hậu</a:t>
            </a:r>
            <a:endParaRPr lang="en-US" sz="2000" b="1" dirty="0">
              <a:solidFill>
                <a:srgbClr val="FF0000"/>
              </a:solidFill>
              <a:latin typeface="+mj-lt"/>
            </a:endParaRPr>
          </a:p>
        </p:txBody>
      </p:sp>
    </p:spTree>
    <p:extLst>
      <p:ext uri="{BB962C8B-B14F-4D97-AF65-F5344CB8AC3E}">
        <p14:creationId xmlns:p14="http://schemas.microsoft.com/office/powerpoint/2010/main" val="10493029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0040" y="91678"/>
            <a:ext cx="11384280" cy="6740307"/>
          </a:xfrm>
          <a:prstGeom prst="rect">
            <a:avLst/>
          </a:prstGeom>
        </p:spPr>
        <p:txBody>
          <a:bodyPr wrap="square">
            <a:spAutoFit/>
          </a:bodyPr>
          <a:lstStyle/>
          <a:p>
            <a:pPr algn="just"/>
            <a:r>
              <a:rPr lang="vi-VN" sz="2800" b="1" dirty="0">
                <a:solidFill>
                  <a:srgbClr val="FF0000"/>
                </a:solidFill>
                <a:latin typeface="+mj-lt"/>
              </a:rPr>
              <a:t>d) Lễ </a:t>
            </a:r>
            <a:r>
              <a:rPr lang="vi-VN" sz="2800" b="1" dirty="0" smtClean="0">
                <a:solidFill>
                  <a:srgbClr val="FF0000"/>
                </a:solidFill>
                <a:latin typeface="+mj-lt"/>
              </a:rPr>
              <a:t>hội</a:t>
            </a:r>
            <a:r>
              <a:rPr lang="en-US" sz="2800" b="1" dirty="0" smtClean="0">
                <a:solidFill>
                  <a:srgbClr val="FF0000"/>
                </a:solidFill>
                <a:latin typeface="+mj-lt"/>
              </a:rPr>
              <a:t>: </a:t>
            </a:r>
            <a:r>
              <a:rPr lang="vi-VN" sz="2400" dirty="0" smtClean="0">
                <a:solidFill>
                  <a:srgbClr val="000000"/>
                </a:solidFill>
                <a:latin typeface="+mj-lt"/>
              </a:rPr>
              <a:t>Có </a:t>
            </a:r>
            <a:r>
              <a:rPr lang="vi-VN" sz="2400" dirty="0">
                <a:solidFill>
                  <a:srgbClr val="000000"/>
                </a:solidFill>
                <a:latin typeface="+mj-lt"/>
              </a:rPr>
              <a:t>nhiều lễ hội và các ngày lễ tết diễn </a:t>
            </a:r>
            <a:r>
              <a:rPr lang="vi-VN" sz="2400" dirty="0" smtClean="0">
                <a:solidFill>
                  <a:srgbClr val="000000"/>
                </a:solidFill>
                <a:latin typeface="+mj-lt"/>
              </a:rPr>
              <a:t>ra</a:t>
            </a:r>
            <a:r>
              <a:rPr lang="en-US" sz="2400" dirty="0" smtClean="0">
                <a:solidFill>
                  <a:srgbClr val="000000"/>
                </a:solidFill>
                <a:latin typeface="+mj-lt"/>
              </a:rPr>
              <a:t> </a:t>
            </a:r>
            <a:r>
              <a:rPr lang="vi-VN" sz="2400" dirty="0" smtClean="0">
                <a:solidFill>
                  <a:srgbClr val="000000"/>
                </a:solidFill>
                <a:latin typeface="+mj-lt"/>
              </a:rPr>
              <a:t>trong </a:t>
            </a:r>
            <a:r>
              <a:rPr lang="vi-VN" sz="2400" dirty="0">
                <a:solidFill>
                  <a:srgbClr val="000000"/>
                </a:solidFill>
                <a:latin typeface="+mj-lt"/>
              </a:rPr>
              <a:t>năm</a:t>
            </a:r>
            <a:r>
              <a:rPr lang="vi-VN" sz="2400" dirty="0" smtClean="0">
                <a:solidFill>
                  <a:srgbClr val="000000"/>
                </a:solidFill>
                <a:latin typeface="+mj-lt"/>
              </a:rPr>
              <a:t>.</a:t>
            </a:r>
            <a:endParaRPr lang="en-US" sz="2400" dirty="0" smtClean="0">
              <a:solidFill>
                <a:srgbClr val="000000"/>
              </a:solidFill>
              <a:latin typeface="+mj-lt"/>
            </a:endParaRPr>
          </a:p>
          <a:p>
            <a:pPr algn="just"/>
            <a:r>
              <a:rPr lang="vi-VN" sz="2400" dirty="0">
                <a:solidFill>
                  <a:srgbClr val="000000"/>
                </a:solidFill>
                <a:latin typeface="+mj-lt"/>
              </a:rPr>
              <a:t/>
            </a:r>
            <a:br>
              <a:rPr lang="vi-VN" sz="2400" dirty="0">
                <a:solidFill>
                  <a:srgbClr val="000000"/>
                </a:solidFill>
                <a:latin typeface="+mj-lt"/>
              </a:rPr>
            </a:br>
            <a:r>
              <a:rPr lang="vi-VN" sz="2400" b="1" i="1" dirty="0">
                <a:solidFill>
                  <a:srgbClr val="000000"/>
                </a:solidFill>
                <a:latin typeface="+mj-lt"/>
              </a:rPr>
              <a:t>Tết Nguyên tiêu: </a:t>
            </a:r>
            <a:r>
              <a:rPr lang="vi-VN" sz="2400" dirty="0">
                <a:solidFill>
                  <a:srgbClr val="000000"/>
                </a:solidFill>
                <a:latin typeface="+mj-lt"/>
              </a:rPr>
              <a:t>Đây là một </a:t>
            </a:r>
            <a:r>
              <a:rPr lang="vi-VN" sz="2400" dirty="0" smtClean="0">
                <a:solidFill>
                  <a:srgbClr val="000000"/>
                </a:solidFill>
                <a:latin typeface="+mj-lt"/>
              </a:rPr>
              <a:t>trong</a:t>
            </a:r>
            <a:r>
              <a:rPr lang="en-US" sz="2400" dirty="0" smtClean="0">
                <a:solidFill>
                  <a:srgbClr val="000000"/>
                </a:solidFill>
                <a:latin typeface="+mj-lt"/>
              </a:rPr>
              <a:t> </a:t>
            </a:r>
            <a:r>
              <a:rPr lang="vi-VN" sz="2400" dirty="0" smtClean="0">
                <a:solidFill>
                  <a:srgbClr val="000000"/>
                </a:solidFill>
                <a:latin typeface="+mj-lt"/>
              </a:rPr>
              <a:t>những </a:t>
            </a:r>
            <a:r>
              <a:rPr lang="vi-VN" sz="2400" dirty="0">
                <a:solidFill>
                  <a:srgbClr val="000000"/>
                </a:solidFill>
                <a:latin typeface="+mj-lt"/>
              </a:rPr>
              <a:t>lễ tết lớn của người Hoa, diễn ra </a:t>
            </a:r>
            <a:r>
              <a:rPr lang="vi-VN" sz="2400" dirty="0" smtClean="0">
                <a:solidFill>
                  <a:srgbClr val="000000"/>
                </a:solidFill>
                <a:latin typeface="+mj-lt"/>
              </a:rPr>
              <a:t>vào</a:t>
            </a:r>
            <a:r>
              <a:rPr lang="en-US" sz="2400" dirty="0" smtClean="0">
                <a:solidFill>
                  <a:srgbClr val="000000"/>
                </a:solidFill>
                <a:latin typeface="+mj-lt"/>
              </a:rPr>
              <a:t> </a:t>
            </a:r>
            <a:r>
              <a:rPr lang="vi-VN" sz="2400" dirty="0" smtClean="0">
                <a:solidFill>
                  <a:srgbClr val="000000"/>
                </a:solidFill>
                <a:latin typeface="+mj-lt"/>
              </a:rPr>
              <a:t>rằm </a:t>
            </a:r>
            <a:r>
              <a:rPr lang="vi-VN" sz="2400" dirty="0">
                <a:solidFill>
                  <a:srgbClr val="000000"/>
                </a:solidFill>
                <a:latin typeface="+mj-lt"/>
              </a:rPr>
              <a:t>tháng Giêng âm lịch. Vào ngày </a:t>
            </a:r>
            <a:r>
              <a:rPr lang="vi-VN" sz="2400" dirty="0" smtClean="0">
                <a:solidFill>
                  <a:srgbClr val="000000"/>
                </a:solidFill>
                <a:latin typeface="+mj-lt"/>
              </a:rPr>
              <a:t>này,</a:t>
            </a:r>
            <a:r>
              <a:rPr lang="en-US" sz="2400" dirty="0" smtClean="0">
                <a:solidFill>
                  <a:srgbClr val="000000"/>
                </a:solidFill>
                <a:latin typeface="+mj-lt"/>
              </a:rPr>
              <a:t> </a:t>
            </a:r>
            <a:r>
              <a:rPr lang="vi-VN" sz="2400" dirty="0" smtClean="0">
                <a:solidFill>
                  <a:srgbClr val="000000"/>
                </a:solidFill>
                <a:latin typeface="+mj-lt"/>
              </a:rPr>
              <a:t>người </a:t>
            </a:r>
            <a:r>
              <a:rPr lang="vi-VN" sz="2400" dirty="0">
                <a:solidFill>
                  <a:srgbClr val="000000"/>
                </a:solidFill>
                <a:latin typeface="+mj-lt"/>
              </a:rPr>
              <a:t>Hoa treo một cặp đèn lồng trước </a:t>
            </a:r>
            <a:r>
              <a:rPr lang="vi-VN" sz="2400" dirty="0" smtClean="0">
                <a:solidFill>
                  <a:srgbClr val="000000"/>
                </a:solidFill>
                <a:latin typeface="+mj-lt"/>
              </a:rPr>
              <a:t>nhà</a:t>
            </a:r>
            <a:r>
              <a:rPr lang="en-US" sz="2400" dirty="0" smtClean="0">
                <a:solidFill>
                  <a:srgbClr val="000000"/>
                </a:solidFill>
                <a:latin typeface="+mj-lt"/>
              </a:rPr>
              <a:t> </a:t>
            </a:r>
            <a:r>
              <a:rPr lang="vi-VN" sz="2400" dirty="0" smtClean="0">
                <a:solidFill>
                  <a:srgbClr val="000000"/>
                </a:solidFill>
                <a:latin typeface="+mj-lt"/>
              </a:rPr>
              <a:t>và </a:t>
            </a:r>
            <a:r>
              <a:rPr lang="vi-VN" sz="2400" dirty="0">
                <a:solidFill>
                  <a:srgbClr val="000000"/>
                </a:solidFill>
                <a:latin typeface="+mj-lt"/>
              </a:rPr>
              <a:t>trước miếu, sau đó dâng lễ vật như </a:t>
            </a:r>
            <a:r>
              <a:rPr lang="vi-VN" sz="2400" dirty="0" smtClean="0">
                <a:solidFill>
                  <a:srgbClr val="000000"/>
                </a:solidFill>
                <a:latin typeface="+mj-lt"/>
              </a:rPr>
              <a:t>heo</a:t>
            </a:r>
            <a:r>
              <a:rPr lang="en-US" sz="2400" dirty="0" smtClean="0">
                <a:solidFill>
                  <a:srgbClr val="000000"/>
                </a:solidFill>
                <a:latin typeface="+mj-lt"/>
              </a:rPr>
              <a:t> </a:t>
            </a:r>
            <a:r>
              <a:rPr lang="vi-VN" sz="2400" dirty="0" smtClean="0">
                <a:solidFill>
                  <a:srgbClr val="000000"/>
                </a:solidFill>
                <a:latin typeface="+mj-lt"/>
              </a:rPr>
              <a:t>quay</a:t>
            </a:r>
            <a:r>
              <a:rPr lang="vi-VN" sz="2400" dirty="0">
                <a:solidFill>
                  <a:srgbClr val="000000"/>
                </a:solidFill>
                <a:latin typeface="+mj-lt"/>
              </a:rPr>
              <a:t>, vịt quay, nhang đèn, hoa quả,… </a:t>
            </a:r>
            <a:r>
              <a:rPr lang="vi-VN" sz="2400" dirty="0" smtClean="0">
                <a:solidFill>
                  <a:srgbClr val="000000"/>
                </a:solidFill>
                <a:latin typeface="+mj-lt"/>
              </a:rPr>
              <a:t>cúng</a:t>
            </a:r>
            <a:r>
              <a:rPr lang="en-US" sz="2400" dirty="0" smtClean="0">
                <a:solidFill>
                  <a:srgbClr val="000000"/>
                </a:solidFill>
                <a:latin typeface="+mj-lt"/>
              </a:rPr>
              <a:t> </a:t>
            </a:r>
            <a:r>
              <a:rPr lang="vi-VN" sz="2400" dirty="0" smtClean="0">
                <a:solidFill>
                  <a:srgbClr val="000000"/>
                </a:solidFill>
                <a:latin typeface="+mj-lt"/>
              </a:rPr>
              <a:t>Quan </a:t>
            </a:r>
            <a:r>
              <a:rPr lang="vi-VN" sz="2400" dirty="0">
                <a:solidFill>
                  <a:srgbClr val="000000"/>
                </a:solidFill>
                <a:latin typeface="+mj-lt"/>
              </a:rPr>
              <a:t>Công và Bà Thiên Hậu với ước </a:t>
            </a:r>
            <a:r>
              <a:rPr lang="vi-VN" sz="2400" dirty="0" smtClean="0">
                <a:solidFill>
                  <a:srgbClr val="000000"/>
                </a:solidFill>
                <a:latin typeface="+mj-lt"/>
              </a:rPr>
              <a:t>muốn</a:t>
            </a:r>
            <a:r>
              <a:rPr lang="en-US" sz="2400" dirty="0" smtClean="0">
                <a:solidFill>
                  <a:srgbClr val="000000"/>
                </a:solidFill>
                <a:latin typeface="+mj-lt"/>
              </a:rPr>
              <a:t> </a:t>
            </a:r>
            <a:r>
              <a:rPr lang="vi-VN" sz="2400" dirty="0" smtClean="0">
                <a:solidFill>
                  <a:srgbClr val="000000"/>
                </a:solidFill>
                <a:latin typeface="+mj-lt"/>
              </a:rPr>
              <a:t>một </a:t>
            </a:r>
            <a:r>
              <a:rPr lang="vi-VN" sz="2400" dirty="0">
                <a:solidFill>
                  <a:srgbClr val="000000"/>
                </a:solidFill>
                <a:latin typeface="+mj-lt"/>
              </a:rPr>
              <a:t>năm mới tốt đẹp và may mắn sẽ đến</a:t>
            </a:r>
            <a:r>
              <a:rPr lang="vi-VN" sz="2400" dirty="0" smtClean="0">
                <a:solidFill>
                  <a:srgbClr val="000000"/>
                </a:solidFill>
                <a:latin typeface="+mj-lt"/>
              </a:rPr>
              <a:t>.</a:t>
            </a:r>
            <a:endParaRPr lang="en-US" sz="2400" dirty="0" smtClean="0">
              <a:solidFill>
                <a:srgbClr val="000000"/>
              </a:solidFill>
              <a:latin typeface="+mj-lt"/>
            </a:endParaRPr>
          </a:p>
          <a:p>
            <a:pPr algn="just"/>
            <a:r>
              <a:rPr lang="vi-VN" sz="2400" dirty="0">
                <a:solidFill>
                  <a:srgbClr val="000000"/>
                </a:solidFill>
                <a:latin typeface="+mj-lt"/>
              </a:rPr>
              <a:t/>
            </a:r>
            <a:br>
              <a:rPr lang="vi-VN" sz="2400" dirty="0">
                <a:solidFill>
                  <a:srgbClr val="000000"/>
                </a:solidFill>
                <a:latin typeface="+mj-lt"/>
              </a:rPr>
            </a:br>
            <a:r>
              <a:rPr lang="vi-VN" sz="2400" b="1" i="1" dirty="0">
                <a:solidFill>
                  <a:srgbClr val="000000"/>
                </a:solidFill>
                <a:latin typeface="+mj-lt"/>
              </a:rPr>
              <a:t>Tết Đoan ngọ: </a:t>
            </a:r>
            <a:r>
              <a:rPr lang="vi-VN" sz="2400" dirty="0">
                <a:solidFill>
                  <a:srgbClr val="000000"/>
                </a:solidFill>
                <a:latin typeface="+mj-lt"/>
              </a:rPr>
              <a:t>Diễn ra vào ngày 5 – 5 âm lịch, đây là thời điểm nóng nhất trong </a:t>
            </a:r>
            <a:r>
              <a:rPr lang="vi-VN" sz="2400" dirty="0" smtClean="0">
                <a:solidFill>
                  <a:srgbClr val="000000"/>
                </a:solidFill>
                <a:latin typeface="+mj-lt"/>
              </a:rPr>
              <a:t>năm,</a:t>
            </a:r>
            <a:r>
              <a:rPr lang="en-US" sz="2400" dirty="0" smtClean="0">
                <a:solidFill>
                  <a:srgbClr val="000000"/>
                </a:solidFill>
                <a:latin typeface="+mj-lt"/>
              </a:rPr>
              <a:t> </a:t>
            </a:r>
            <a:r>
              <a:rPr lang="vi-VN" sz="2400" dirty="0" smtClean="0">
                <a:solidFill>
                  <a:srgbClr val="000000"/>
                </a:solidFill>
                <a:latin typeface="+mj-lt"/>
              </a:rPr>
              <a:t>thường </a:t>
            </a:r>
            <a:r>
              <a:rPr lang="vi-VN" sz="2400" dirty="0">
                <a:solidFill>
                  <a:srgbClr val="000000"/>
                </a:solidFill>
                <a:latin typeface="+mj-lt"/>
              </a:rPr>
              <a:t>dễ phát sinh ra nhiều bệnh tật nên người Hoa có tập tục dùng các loại lá </a:t>
            </a:r>
            <a:r>
              <a:rPr lang="vi-VN" sz="2400" dirty="0" smtClean="0">
                <a:solidFill>
                  <a:srgbClr val="000000"/>
                </a:solidFill>
                <a:latin typeface="+mj-lt"/>
              </a:rPr>
              <a:t>của</a:t>
            </a:r>
            <a:r>
              <a:rPr lang="en-US" sz="2400" dirty="0" smtClean="0">
                <a:solidFill>
                  <a:srgbClr val="000000"/>
                </a:solidFill>
                <a:latin typeface="+mj-lt"/>
              </a:rPr>
              <a:t> </a:t>
            </a:r>
            <a:r>
              <a:rPr lang="vi-VN" sz="2400" dirty="0" smtClean="0">
                <a:solidFill>
                  <a:srgbClr val="000000"/>
                </a:solidFill>
                <a:latin typeface="+mj-lt"/>
              </a:rPr>
              <a:t>cây </a:t>
            </a:r>
            <a:r>
              <a:rPr lang="vi-VN" sz="2400" dirty="0">
                <a:solidFill>
                  <a:srgbClr val="000000"/>
                </a:solidFill>
                <a:latin typeface="+mj-lt"/>
              </a:rPr>
              <a:t>sả, bưởi, quýt, cam, khuynh diệp,... cúng lễ và treo trước cửa nhà để trừ tà và </a:t>
            </a:r>
            <a:r>
              <a:rPr lang="vi-VN" sz="2400" dirty="0" smtClean="0">
                <a:solidFill>
                  <a:srgbClr val="000000"/>
                </a:solidFill>
                <a:latin typeface="+mj-lt"/>
              </a:rPr>
              <a:t>phòng</a:t>
            </a:r>
            <a:r>
              <a:rPr lang="en-US" sz="2400" dirty="0" smtClean="0">
                <a:solidFill>
                  <a:srgbClr val="000000"/>
                </a:solidFill>
                <a:latin typeface="+mj-lt"/>
              </a:rPr>
              <a:t> </a:t>
            </a:r>
            <a:r>
              <a:rPr lang="vi-VN" sz="2400" dirty="0" smtClean="0">
                <a:solidFill>
                  <a:srgbClr val="000000"/>
                </a:solidFill>
                <a:latin typeface="+mj-lt"/>
              </a:rPr>
              <a:t>rắn </a:t>
            </a:r>
            <a:r>
              <a:rPr lang="vi-VN" sz="2400" dirty="0">
                <a:solidFill>
                  <a:srgbClr val="000000"/>
                </a:solidFill>
                <a:latin typeface="+mj-lt"/>
              </a:rPr>
              <a:t>rết. Buổi sáng sớm ngày tết Đoan ngọ, người Hoa ăn bánh tro, trái cây và rượu nếp </a:t>
            </a:r>
            <a:r>
              <a:rPr lang="vi-VN" sz="2400" dirty="0" smtClean="0">
                <a:solidFill>
                  <a:srgbClr val="000000"/>
                </a:solidFill>
                <a:latin typeface="+mj-lt"/>
              </a:rPr>
              <a:t>để</a:t>
            </a:r>
            <a:r>
              <a:rPr lang="en-US" sz="2400" dirty="0" smtClean="0">
                <a:solidFill>
                  <a:srgbClr val="000000"/>
                </a:solidFill>
                <a:latin typeface="+mj-lt"/>
              </a:rPr>
              <a:t> </a:t>
            </a:r>
            <a:r>
              <a:rPr lang="vi-VN" sz="2400" dirty="0" smtClean="0">
                <a:solidFill>
                  <a:srgbClr val="000000"/>
                </a:solidFill>
                <a:latin typeface="+mj-lt"/>
              </a:rPr>
              <a:t>giết </a:t>
            </a:r>
            <a:r>
              <a:rPr lang="vi-VN" sz="2400" dirty="0">
                <a:solidFill>
                  <a:srgbClr val="000000"/>
                </a:solidFill>
                <a:latin typeface="+mj-lt"/>
              </a:rPr>
              <a:t>sâu bọ, bệnh tật trong người</a:t>
            </a:r>
            <a:r>
              <a:rPr lang="vi-VN" sz="2400" dirty="0" smtClean="0">
                <a:solidFill>
                  <a:srgbClr val="000000"/>
                </a:solidFill>
                <a:latin typeface="+mj-lt"/>
              </a:rPr>
              <a:t>.</a:t>
            </a:r>
            <a:endParaRPr lang="en-US" sz="2400" dirty="0" smtClean="0">
              <a:solidFill>
                <a:srgbClr val="000000"/>
              </a:solidFill>
              <a:latin typeface="+mj-lt"/>
            </a:endParaRPr>
          </a:p>
          <a:p>
            <a:pPr algn="just"/>
            <a:r>
              <a:rPr lang="vi-VN" sz="2400" dirty="0">
                <a:solidFill>
                  <a:srgbClr val="000000"/>
                </a:solidFill>
                <a:latin typeface="+mj-lt"/>
              </a:rPr>
              <a:t/>
            </a:r>
            <a:br>
              <a:rPr lang="vi-VN" sz="2400" dirty="0">
                <a:solidFill>
                  <a:srgbClr val="000000"/>
                </a:solidFill>
                <a:latin typeface="+mj-lt"/>
              </a:rPr>
            </a:br>
            <a:r>
              <a:rPr lang="vi-VN" sz="2400" b="1" i="1" dirty="0">
                <a:solidFill>
                  <a:srgbClr val="000000"/>
                </a:solidFill>
                <a:latin typeface="+mj-lt"/>
              </a:rPr>
              <a:t>Tết Thanh minh: </a:t>
            </a:r>
            <a:r>
              <a:rPr lang="vi-VN" sz="2400" dirty="0">
                <a:solidFill>
                  <a:srgbClr val="000000"/>
                </a:solidFill>
                <a:latin typeface="+mj-lt"/>
              </a:rPr>
              <a:t>Diễn ra vào tháng 3 âm lịch, đây là dịp để nhắc nhở mọi người </a:t>
            </a:r>
            <a:r>
              <a:rPr lang="vi-VN" sz="2400" dirty="0" smtClean="0">
                <a:solidFill>
                  <a:srgbClr val="000000"/>
                </a:solidFill>
                <a:latin typeface="+mj-lt"/>
              </a:rPr>
              <a:t>về</a:t>
            </a:r>
            <a:r>
              <a:rPr lang="en-US" sz="2400" dirty="0" smtClean="0">
                <a:solidFill>
                  <a:srgbClr val="000000"/>
                </a:solidFill>
                <a:latin typeface="+mj-lt"/>
              </a:rPr>
              <a:t> </a:t>
            </a:r>
            <a:r>
              <a:rPr lang="vi-VN" sz="2400" dirty="0" smtClean="0">
                <a:solidFill>
                  <a:srgbClr val="000000"/>
                </a:solidFill>
                <a:latin typeface="+mj-lt"/>
              </a:rPr>
              <a:t>ý </a:t>
            </a:r>
            <a:r>
              <a:rPr lang="vi-VN" sz="2400" dirty="0">
                <a:solidFill>
                  <a:srgbClr val="000000"/>
                </a:solidFill>
                <a:latin typeface="+mj-lt"/>
              </a:rPr>
              <a:t>nghĩa cội nguồn, hướng về quê cha đất tổ. Vào ngày này, người Hoa thường đi tảo </a:t>
            </a:r>
            <a:r>
              <a:rPr lang="vi-VN" sz="2400" dirty="0" smtClean="0">
                <a:solidFill>
                  <a:srgbClr val="000000"/>
                </a:solidFill>
                <a:latin typeface="+mj-lt"/>
              </a:rPr>
              <a:t>mộ,</a:t>
            </a:r>
            <a:r>
              <a:rPr lang="en-US" sz="2400" dirty="0" smtClean="0">
                <a:solidFill>
                  <a:srgbClr val="000000"/>
                </a:solidFill>
                <a:latin typeface="+mj-lt"/>
              </a:rPr>
              <a:t> </a:t>
            </a:r>
            <a:r>
              <a:rPr lang="vi-VN" sz="2400" dirty="0" smtClean="0">
                <a:solidFill>
                  <a:srgbClr val="000000"/>
                </a:solidFill>
                <a:latin typeface="+mj-lt"/>
              </a:rPr>
              <a:t>sửa </a:t>
            </a:r>
            <a:r>
              <a:rPr lang="vi-VN" sz="2400" dirty="0">
                <a:solidFill>
                  <a:srgbClr val="000000"/>
                </a:solidFill>
                <a:latin typeface="+mj-lt"/>
              </a:rPr>
              <a:t>sang, thắp hương kính nhớ ông bà, tổ tiên</a:t>
            </a:r>
            <a:r>
              <a:rPr lang="vi-VN" sz="2400" dirty="0" smtClean="0">
                <a:solidFill>
                  <a:srgbClr val="000000"/>
                </a:solidFill>
                <a:latin typeface="+mj-lt"/>
              </a:rPr>
              <a:t>.</a:t>
            </a:r>
            <a:endParaRPr lang="en-US" sz="2400" dirty="0" smtClean="0">
              <a:solidFill>
                <a:srgbClr val="000000"/>
              </a:solidFill>
              <a:latin typeface="+mj-lt"/>
            </a:endParaRPr>
          </a:p>
          <a:p>
            <a:pPr algn="just"/>
            <a:r>
              <a:rPr lang="vi-VN" sz="2400" dirty="0">
                <a:solidFill>
                  <a:srgbClr val="000000"/>
                </a:solidFill>
                <a:latin typeface="+mj-lt"/>
              </a:rPr>
              <a:t/>
            </a:r>
            <a:br>
              <a:rPr lang="vi-VN" sz="2400" dirty="0">
                <a:solidFill>
                  <a:srgbClr val="000000"/>
                </a:solidFill>
                <a:latin typeface="+mj-lt"/>
              </a:rPr>
            </a:br>
            <a:endParaRPr lang="en-US" sz="2000" dirty="0">
              <a:latin typeface="+mj-lt"/>
            </a:endParaRPr>
          </a:p>
        </p:txBody>
      </p:sp>
    </p:spTree>
    <p:extLst>
      <p:ext uri="{BB962C8B-B14F-4D97-AF65-F5344CB8AC3E}">
        <p14:creationId xmlns:p14="http://schemas.microsoft.com/office/powerpoint/2010/main" val="12203646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àng nghìn người diễu hành Tết Nguyên tiêu ở quận 5- Náo nhiệt, sôi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73479" y="830518"/>
            <a:ext cx="9764081" cy="5492296"/>
          </a:xfrm>
          <a:prstGeom prst="rect">
            <a:avLst/>
          </a:prstGeom>
        </p:spPr>
      </p:pic>
      <p:sp>
        <p:nvSpPr>
          <p:cNvPr id="9" name="Rectangle 8"/>
          <p:cNvSpPr/>
          <p:nvPr/>
        </p:nvSpPr>
        <p:spPr>
          <a:xfrm>
            <a:off x="3396667" y="6322814"/>
            <a:ext cx="4834785" cy="369332"/>
          </a:xfrm>
          <a:prstGeom prst="rect">
            <a:avLst/>
          </a:prstGeom>
        </p:spPr>
        <p:txBody>
          <a:bodyPr wrap="none">
            <a:spAutoFit/>
          </a:bodyPr>
          <a:lstStyle/>
          <a:p>
            <a:r>
              <a:rPr lang="en-US" dirty="0"/>
              <a:t>https://www.youtube.com/watch?v=nk_VvLlpruo</a:t>
            </a:r>
          </a:p>
        </p:txBody>
      </p:sp>
      <p:sp>
        <p:nvSpPr>
          <p:cNvPr id="2" name="TextBox 1"/>
          <p:cNvSpPr txBox="1"/>
          <p:nvPr/>
        </p:nvSpPr>
        <p:spPr>
          <a:xfrm>
            <a:off x="3396667" y="184187"/>
            <a:ext cx="6006905" cy="646331"/>
          </a:xfrm>
          <a:prstGeom prst="rect">
            <a:avLst/>
          </a:prstGeom>
          <a:noFill/>
        </p:spPr>
        <p:txBody>
          <a:bodyPr wrap="square" rtlCol="0">
            <a:spAutoFit/>
          </a:bodyPr>
          <a:lstStyle/>
          <a:p>
            <a:r>
              <a:rPr lang="en-US" sz="3600" b="1" dirty="0" smtClean="0">
                <a:solidFill>
                  <a:srgbClr val="FF0000"/>
                </a:solidFill>
                <a:latin typeface="Times New Roman" panose="02020603050405020304" pitchFamily="18" charset="0"/>
                <a:cs typeface="Times New Roman" panose="02020603050405020304" pitchFamily="18" charset="0"/>
              </a:rPr>
              <a:t>TẾT NGUYÊN TIÊU</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46164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71315" y="1071718"/>
            <a:ext cx="11556562" cy="5970865"/>
          </a:xfrm>
          <a:prstGeom prst="rect">
            <a:avLst/>
          </a:prstGeom>
        </p:spPr>
        <p:txBody>
          <a:bodyPr wrap="square">
            <a:spAutoFit/>
          </a:bodyPr>
          <a:lstStyle/>
          <a:p>
            <a:pPr algn="just"/>
            <a:r>
              <a:rPr lang="vi-VN" sz="2800" b="1" i="1" dirty="0">
                <a:solidFill>
                  <a:srgbClr val="000000"/>
                </a:solidFill>
                <a:latin typeface="Times New Roman" panose="02020603050405020304" pitchFamily="18" charset="0"/>
                <a:cs typeface="Times New Roman" panose="02020603050405020304" pitchFamily="18" charset="0"/>
              </a:rPr>
              <a:t>Tết Trung nguyên: </a:t>
            </a:r>
            <a:r>
              <a:rPr lang="vi-VN" sz="2800" dirty="0">
                <a:solidFill>
                  <a:srgbClr val="000000"/>
                </a:solidFill>
                <a:latin typeface="Times New Roman" panose="02020603050405020304" pitchFamily="18" charset="0"/>
                <a:cs typeface="Times New Roman" panose="02020603050405020304" pitchFamily="18" charset="0"/>
              </a:rPr>
              <a:t>Diễn ra vào ngày 15 – 7 âm lịch, đây là dịp lễ tưởng nhớ về tổ tiên.</a:t>
            </a:r>
            <a:r>
              <a:rPr lang="en-US" sz="2800" dirty="0">
                <a:solidFill>
                  <a:srgbClr val="000000"/>
                </a:solidFill>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Người Hoa quan niệm đây là lúc chuyển sang mùa đông, cả người sống và người chết đều</a:t>
            </a:r>
            <a:r>
              <a:rPr lang="en-US" sz="2800" dirty="0">
                <a:solidFill>
                  <a:srgbClr val="000000"/>
                </a:solidFill>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cần thêm quần áo để mặc cho ấm. Bởi vậy, họ cúng tế và đốt cho người thân các loại quần</a:t>
            </a:r>
            <a:r>
              <a:rPr lang="en-US" sz="2800" dirty="0">
                <a:solidFill>
                  <a:srgbClr val="000000"/>
                </a:solidFill>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áo bằng đồ vàng mã, nệm cỏ và cả con giống</a:t>
            </a:r>
            <a:r>
              <a:rPr lang="vi-VN" sz="2800" dirty="0" smtClean="0">
                <a:solidFill>
                  <a:srgbClr val="000000"/>
                </a:solidFill>
                <a:latin typeface="Times New Roman" panose="02020603050405020304" pitchFamily="18" charset="0"/>
                <a:cs typeface="Times New Roman" panose="02020603050405020304" pitchFamily="18" charset="0"/>
              </a:rPr>
              <a:t>.</a:t>
            </a:r>
            <a:endParaRPr lang="en-US" sz="2800" dirty="0" smtClean="0">
              <a:solidFill>
                <a:srgbClr val="000000"/>
              </a:solidFill>
              <a:latin typeface="Times New Roman" panose="02020603050405020304" pitchFamily="18" charset="0"/>
              <a:cs typeface="Times New Roman" panose="02020603050405020304" pitchFamily="18" charset="0"/>
            </a:endParaRPr>
          </a:p>
          <a:p>
            <a:pPr algn="just"/>
            <a:r>
              <a:rPr lang="vi-VN" sz="2800" dirty="0">
                <a:solidFill>
                  <a:srgbClr val="000000"/>
                </a:solidFill>
                <a:latin typeface="Times New Roman" panose="02020603050405020304" pitchFamily="18" charset="0"/>
                <a:cs typeface="Times New Roman" panose="02020603050405020304" pitchFamily="18" charset="0"/>
              </a:rPr>
              <a:t/>
            </a:r>
            <a:br>
              <a:rPr lang="vi-VN" sz="2800" dirty="0">
                <a:solidFill>
                  <a:srgbClr val="000000"/>
                </a:solidFill>
                <a:latin typeface="Times New Roman" panose="02020603050405020304" pitchFamily="18" charset="0"/>
                <a:cs typeface="Times New Roman" panose="02020603050405020304" pitchFamily="18" charset="0"/>
              </a:rPr>
            </a:br>
            <a:r>
              <a:rPr lang="vi-VN" sz="2800" b="1" i="1" dirty="0">
                <a:solidFill>
                  <a:srgbClr val="000000"/>
                </a:solidFill>
                <a:latin typeface="Times New Roman" panose="02020603050405020304" pitchFamily="18" charset="0"/>
                <a:cs typeface="Times New Roman" panose="02020603050405020304" pitchFamily="18" charset="0"/>
              </a:rPr>
              <a:t>Lễ Vía Bà Thiên Hậu: </a:t>
            </a:r>
            <a:r>
              <a:rPr lang="vi-VN" sz="2800" dirty="0">
                <a:solidFill>
                  <a:srgbClr val="000000"/>
                </a:solidFill>
                <a:latin typeface="Times New Roman" panose="02020603050405020304" pitchFamily="18" charset="0"/>
                <a:cs typeface="Times New Roman" panose="02020603050405020304" pitchFamily="18" charset="0"/>
              </a:rPr>
              <a:t>Đây là một lễ hội quan trọng của cộng đồng người Hoa, với hai</a:t>
            </a:r>
            <a:r>
              <a:rPr lang="en-US" sz="2800" dirty="0">
                <a:solidFill>
                  <a:srgbClr val="000000"/>
                </a:solidFill>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dịp lễ quan trọng: Lễ Khai ấn (ngày 28 – 12 âm lịch) và Lễ Vía Bà (ngày 23 – 3 âm lịch) được</a:t>
            </a:r>
            <a:r>
              <a:rPr lang="en-US" sz="2800" dirty="0">
                <a:solidFill>
                  <a:srgbClr val="000000"/>
                </a:solidFill>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tổ chức tại chùa Bà Thiên Hậu, Quận 5.</a:t>
            </a:r>
            <a:r>
              <a:rPr lang="en-US" sz="2800" dirty="0">
                <a:solidFill>
                  <a:srgbClr val="000000"/>
                </a:solidFill>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Người dân chuẩn bị các lễ vật như hoa quả, nhang</a:t>
            </a:r>
            <a:r>
              <a:rPr lang="en-US" sz="2800" dirty="0">
                <a:solidFill>
                  <a:srgbClr val="000000"/>
                </a:solidFill>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đèn,… dâng lên Bà để cầu sức khoẻ, bình an, công việc kinh doanh thuận lợi. Bên cạnh</a:t>
            </a:r>
            <a:r>
              <a:rPr lang="en-US" sz="2800" dirty="0">
                <a:solidFill>
                  <a:srgbClr val="000000"/>
                </a:solidFill>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đó còn có các đội múa lân, múa sư tử, múa rồng, các đội nhạc dân tộc vừa biểu diễn vừa</a:t>
            </a:r>
            <a:r>
              <a:rPr lang="en-US" sz="2800" dirty="0">
                <a:solidFill>
                  <a:srgbClr val="000000"/>
                </a:solidFill>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múa hát, tạo nên một quang cảnh náo nhiệt trong các khu phố</a:t>
            </a:r>
            <a:r>
              <a:rPr lang="vi-VN" sz="2800" dirty="0" smtClean="0">
                <a:solidFill>
                  <a:srgbClr val="000000"/>
                </a:solidFill>
                <a:latin typeface="Times New Roman" panose="02020603050405020304" pitchFamily="18" charset="0"/>
                <a:cs typeface="Times New Roman" panose="02020603050405020304" pitchFamily="18" charset="0"/>
              </a:rPr>
              <a:t>,…</a:t>
            </a:r>
            <a:endParaRPr lang="en-US" sz="2800" dirty="0" smtClean="0">
              <a:solidFill>
                <a:srgbClr val="000000"/>
              </a:solidFill>
              <a:latin typeface="Times New Roman" panose="02020603050405020304" pitchFamily="18" charset="0"/>
              <a:cs typeface="Times New Roman" panose="02020603050405020304" pitchFamily="18" charset="0"/>
            </a:endParaRPr>
          </a:p>
          <a:p>
            <a:pPr algn="just"/>
            <a:r>
              <a:rPr lang="vi-VN" sz="2800" dirty="0" smtClean="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https://youtube.com/shorts/fH1sz19l_mk?si=QnYk9LEu0eTmo-j6</a:t>
            </a:r>
            <a:endParaRPr lang="en-US" sz="2800" dirty="0" smtClean="0">
              <a:latin typeface="Times New Roman" panose="02020603050405020304" pitchFamily="18" charset="0"/>
              <a:cs typeface="Times New Roman" panose="02020603050405020304" pitchFamily="18" charset="0"/>
            </a:endParaRPr>
          </a:p>
          <a:p>
            <a:pPr algn="just"/>
            <a:endParaRPr lang="en-US" dirty="0">
              <a:latin typeface="Times New Roman" panose="02020603050405020304" pitchFamily="18" charset="0"/>
              <a:cs typeface="Times New Roman" panose="02020603050405020304" pitchFamily="18" charset="0"/>
            </a:endParaRPr>
          </a:p>
        </p:txBody>
      </p:sp>
      <p:sp>
        <p:nvSpPr>
          <p:cNvPr id="6" name="Rectangle 5"/>
          <p:cNvSpPr/>
          <p:nvPr/>
        </p:nvSpPr>
        <p:spPr>
          <a:xfrm>
            <a:off x="4838238" y="341698"/>
            <a:ext cx="1757212" cy="584775"/>
          </a:xfrm>
          <a:prstGeom prst="rect">
            <a:avLst/>
          </a:prstGeom>
        </p:spPr>
        <p:txBody>
          <a:bodyPr wrap="none">
            <a:spAutoFit/>
          </a:bodyPr>
          <a:lstStyle/>
          <a:p>
            <a:r>
              <a:rPr lang="vi-VN" sz="3200" b="1" dirty="0">
                <a:solidFill>
                  <a:srgbClr val="FF0000"/>
                </a:solidFill>
                <a:latin typeface="+mj-lt"/>
              </a:rPr>
              <a:t>d) Lễ hội</a:t>
            </a:r>
            <a:endParaRPr lang="en-US" sz="3200" b="1" dirty="0">
              <a:solidFill>
                <a:srgbClr val="FF0000"/>
              </a:solidFill>
              <a:latin typeface="+mj-lt"/>
            </a:endParaRPr>
          </a:p>
        </p:txBody>
      </p:sp>
    </p:spTree>
    <p:extLst>
      <p:ext uri="{BB962C8B-B14F-4D97-AF65-F5344CB8AC3E}">
        <p14:creationId xmlns:p14="http://schemas.microsoft.com/office/powerpoint/2010/main" val="40504012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9671" y="177576"/>
            <a:ext cx="10734029" cy="954107"/>
          </a:xfrm>
          <a:prstGeom prst="rect">
            <a:avLst/>
          </a:prstGeom>
        </p:spPr>
        <p:txBody>
          <a:bodyPr wrap="none">
            <a:spAutoFit/>
          </a:bodyPr>
          <a:lstStyle/>
          <a:p>
            <a:r>
              <a:rPr lang="en-US" sz="2800" i="1" dirty="0" err="1" smtClean="0">
                <a:solidFill>
                  <a:srgbClr val="FF0000"/>
                </a:solidFill>
                <a:latin typeface="Times New Roman" panose="02020603050405020304" pitchFamily="18" charset="0"/>
                <a:cs typeface="Times New Roman" panose="02020603050405020304" pitchFamily="18" charset="0"/>
              </a:rPr>
              <a:t>Sau</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khi</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tìm</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hiểu</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các</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lễ</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hội</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trên</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Em</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hãy</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cho</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biết</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tên</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các</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lễ</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hội</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thời</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gian</a:t>
            </a:r>
            <a:r>
              <a:rPr lang="en-US" sz="2800" i="1" dirty="0" smtClean="0">
                <a:solidFill>
                  <a:srgbClr val="FF0000"/>
                </a:solidFill>
                <a:latin typeface="Times New Roman" panose="02020603050405020304" pitchFamily="18" charset="0"/>
                <a:cs typeface="Times New Roman" panose="02020603050405020304" pitchFamily="18" charset="0"/>
              </a:rPr>
              <a:t> </a:t>
            </a:r>
          </a:p>
          <a:p>
            <a:r>
              <a:rPr lang="en-US" sz="2800" i="1" dirty="0" err="1" smtClean="0">
                <a:solidFill>
                  <a:srgbClr val="FF0000"/>
                </a:solidFill>
                <a:latin typeface="Times New Roman" panose="02020603050405020304" pitchFamily="18" charset="0"/>
                <a:cs typeface="Times New Roman" panose="02020603050405020304" pitchFamily="18" charset="0"/>
              </a:rPr>
              <a:t>diễn</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ra</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các</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hoạt</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động</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chính</a:t>
            </a:r>
            <a:r>
              <a:rPr lang="en-US" sz="2800" i="1" dirty="0" smtClean="0">
                <a:solidFill>
                  <a:srgbClr val="FF0000"/>
                </a:solidFill>
                <a:latin typeface="Times New Roman" panose="02020603050405020304" pitchFamily="18" charset="0"/>
                <a:cs typeface="Times New Roman" panose="02020603050405020304" pitchFamily="18" charset="0"/>
              </a:rPr>
              <a:t>: </a:t>
            </a:r>
            <a:endParaRPr lang="en-US" sz="2800" dirty="0">
              <a:solidFill>
                <a:srgbClr val="FF0000"/>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1163954717"/>
              </p:ext>
            </p:extLst>
          </p:nvPr>
        </p:nvGraphicFramePr>
        <p:xfrm>
          <a:off x="947973" y="1493389"/>
          <a:ext cx="10137369" cy="494284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20000"/>
                    </a:ext>
                  </a:extLst>
                </a:gridCol>
                <a:gridCol w="3671962">
                  <a:extLst>
                    <a:ext uri="{9D8B030D-6E8A-4147-A177-3AD203B41FA5}">
                      <a16:colId xmlns:a16="http://schemas.microsoft.com/office/drawing/2014/main" val="20001"/>
                    </a:ext>
                  </a:extLst>
                </a:gridCol>
                <a:gridCol w="3756074">
                  <a:extLst>
                    <a:ext uri="{9D8B030D-6E8A-4147-A177-3AD203B41FA5}">
                      <a16:colId xmlns:a16="http://schemas.microsoft.com/office/drawing/2014/main" val="20002"/>
                    </a:ext>
                  </a:extLst>
                </a:gridCol>
              </a:tblGrid>
              <a:tr h="370840">
                <a:tc>
                  <a:txBody>
                    <a:bodyPr/>
                    <a:lstStyle/>
                    <a:p>
                      <a:pPr algn="ctr"/>
                      <a:r>
                        <a:rPr lang="en-US" dirty="0" err="1" smtClean="0">
                          <a:solidFill>
                            <a:srgbClr val="FF0000"/>
                          </a:solidFill>
                          <a:latin typeface="Times New Roman" panose="02020603050405020304" pitchFamily="18" charset="0"/>
                          <a:cs typeface="Times New Roman" panose="02020603050405020304" pitchFamily="18" charset="0"/>
                        </a:rPr>
                        <a:t>Tên</a:t>
                      </a:r>
                      <a:r>
                        <a:rPr lang="en-US" baseline="0" dirty="0" smtClean="0">
                          <a:solidFill>
                            <a:srgbClr val="FF0000"/>
                          </a:solidFill>
                          <a:latin typeface="Times New Roman" panose="02020603050405020304" pitchFamily="18" charset="0"/>
                          <a:cs typeface="Times New Roman" panose="02020603050405020304" pitchFamily="18" charset="0"/>
                        </a:rPr>
                        <a:t> </a:t>
                      </a:r>
                      <a:r>
                        <a:rPr lang="en-US" baseline="0" dirty="0" err="1" smtClean="0">
                          <a:solidFill>
                            <a:srgbClr val="FF0000"/>
                          </a:solidFill>
                          <a:latin typeface="Times New Roman" panose="02020603050405020304" pitchFamily="18" charset="0"/>
                          <a:cs typeface="Times New Roman" panose="02020603050405020304" pitchFamily="18" charset="0"/>
                        </a:rPr>
                        <a:t>lễ</a:t>
                      </a:r>
                      <a:r>
                        <a:rPr lang="en-US" baseline="0" dirty="0" smtClean="0">
                          <a:solidFill>
                            <a:srgbClr val="FF0000"/>
                          </a:solidFill>
                          <a:latin typeface="Times New Roman" panose="02020603050405020304" pitchFamily="18" charset="0"/>
                          <a:cs typeface="Times New Roman" panose="02020603050405020304" pitchFamily="18" charset="0"/>
                        </a:rPr>
                        <a:t> </a:t>
                      </a:r>
                      <a:r>
                        <a:rPr lang="en-US" baseline="0" dirty="0" err="1" smtClean="0">
                          <a:solidFill>
                            <a:srgbClr val="FF0000"/>
                          </a:solidFill>
                          <a:latin typeface="Times New Roman" panose="02020603050405020304" pitchFamily="18" charset="0"/>
                          <a:cs typeface="Times New Roman" panose="02020603050405020304" pitchFamily="18" charset="0"/>
                        </a:rPr>
                        <a:t>hội</a:t>
                      </a:r>
                      <a:endParaRPr lang="en-US"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r>
                        <a:rPr lang="en-US" dirty="0" err="1" smtClean="0">
                          <a:solidFill>
                            <a:srgbClr val="FF0000"/>
                          </a:solidFill>
                          <a:latin typeface="Times New Roman" panose="02020603050405020304" pitchFamily="18" charset="0"/>
                          <a:cs typeface="Times New Roman" panose="02020603050405020304" pitchFamily="18" charset="0"/>
                        </a:rPr>
                        <a:t>Thời</a:t>
                      </a:r>
                      <a:r>
                        <a:rPr lang="en-US" baseline="0" dirty="0" smtClean="0">
                          <a:solidFill>
                            <a:srgbClr val="FF0000"/>
                          </a:solidFill>
                          <a:latin typeface="Times New Roman" panose="02020603050405020304" pitchFamily="18" charset="0"/>
                          <a:cs typeface="Times New Roman" panose="02020603050405020304" pitchFamily="18" charset="0"/>
                        </a:rPr>
                        <a:t> </a:t>
                      </a:r>
                      <a:r>
                        <a:rPr lang="en-US" baseline="0" dirty="0" err="1" smtClean="0">
                          <a:solidFill>
                            <a:srgbClr val="FF0000"/>
                          </a:solidFill>
                          <a:latin typeface="Times New Roman" panose="02020603050405020304" pitchFamily="18" charset="0"/>
                          <a:cs typeface="Times New Roman" panose="02020603050405020304" pitchFamily="18" charset="0"/>
                        </a:rPr>
                        <a:t>gian</a:t>
                      </a:r>
                      <a:r>
                        <a:rPr lang="en-US" baseline="0" dirty="0" smtClean="0">
                          <a:solidFill>
                            <a:srgbClr val="FF0000"/>
                          </a:solidFill>
                          <a:latin typeface="Times New Roman" panose="02020603050405020304" pitchFamily="18" charset="0"/>
                          <a:cs typeface="Times New Roman" panose="02020603050405020304" pitchFamily="18" charset="0"/>
                        </a:rPr>
                        <a:t> </a:t>
                      </a:r>
                      <a:r>
                        <a:rPr lang="en-US" baseline="0" dirty="0" err="1" smtClean="0">
                          <a:solidFill>
                            <a:srgbClr val="FF0000"/>
                          </a:solidFill>
                          <a:latin typeface="Times New Roman" panose="02020603050405020304" pitchFamily="18" charset="0"/>
                          <a:cs typeface="Times New Roman" panose="02020603050405020304" pitchFamily="18" charset="0"/>
                        </a:rPr>
                        <a:t>diễn</a:t>
                      </a:r>
                      <a:r>
                        <a:rPr lang="en-US" baseline="0" dirty="0" smtClean="0">
                          <a:solidFill>
                            <a:srgbClr val="FF0000"/>
                          </a:solidFill>
                          <a:latin typeface="Times New Roman" panose="02020603050405020304" pitchFamily="18" charset="0"/>
                          <a:cs typeface="Times New Roman" panose="02020603050405020304" pitchFamily="18" charset="0"/>
                        </a:rPr>
                        <a:t> </a:t>
                      </a:r>
                      <a:r>
                        <a:rPr lang="en-US" baseline="0" dirty="0" err="1" smtClean="0">
                          <a:solidFill>
                            <a:srgbClr val="FF0000"/>
                          </a:solidFill>
                          <a:latin typeface="Times New Roman" panose="02020603050405020304" pitchFamily="18" charset="0"/>
                          <a:cs typeface="Times New Roman" panose="02020603050405020304" pitchFamily="18" charset="0"/>
                        </a:rPr>
                        <a:t>ra</a:t>
                      </a:r>
                      <a:endParaRPr lang="en-US"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r>
                        <a:rPr lang="en-US" dirty="0" err="1" smtClean="0">
                          <a:solidFill>
                            <a:srgbClr val="FF0000"/>
                          </a:solidFill>
                          <a:latin typeface="Times New Roman" panose="02020603050405020304" pitchFamily="18" charset="0"/>
                          <a:cs typeface="Times New Roman" panose="02020603050405020304" pitchFamily="18" charset="0"/>
                        </a:rPr>
                        <a:t>Các</a:t>
                      </a:r>
                      <a:r>
                        <a:rPr lang="en-US" baseline="0" dirty="0" smtClean="0">
                          <a:solidFill>
                            <a:srgbClr val="FF0000"/>
                          </a:solidFill>
                          <a:latin typeface="Times New Roman" panose="02020603050405020304" pitchFamily="18" charset="0"/>
                          <a:cs typeface="Times New Roman" panose="02020603050405020304" pitchFamily="18" charset="0"/>
                        </a:rPr>
                        <a:t> </a:t>
                      </a:r>
                      <a:r>
                        <a:rPr lang="en-US" baseline="0" dirty="0" err="1" smtClean="0">
                          <a:solidFill>
                            <a:srgbClr val="FF0000"/>
                          </a:solidFill>
                          <a:latin typeface="Times New Roman" panose="02020603050405020304" pitchFamily="18" charset="0"/>
                          <a:cs typeface="Times New Roman" panose="02020603050405020304" pitchFamily="18" charset="0"/>
                        </a:rPr>
                        <a:t>hoạt</a:t>
                      </a:r>
                      <a:r>
                        <a:rPr lang="en-US" baseline="0" dirty="0" smtClean="0">
                          <a:solidFill>
                            <a:srgbClr val="FF0000"/>
                          </a:solidFill>
                          <a:latin typeface="Times New Roman" panose="02020603050405020304" pitchFamily="18" charset="0"/>
                          <a:cs typeface="Times New Roman" panose="02020603050405020304" pitchFamily="18" charset="0"/>
                        </a:rPr>
                        <a:t> </a:t>
                      </a:r>
                      <a:r>
                        <a:rPr lang="en-US" baseline="0" dirty="0" err="1" smtClean="0">
                          <a:solidFill>
                            <a:srgbClr val="FF0000"/>
                          </a:solidFill>
                          <a:latin typeface="Times New Roman" panose="02020603050405020304" pitchFamily="18" charset="0"/>
                          <a:cs typeface="Times New Roman" panose="02020603050405020304" pitchFamily="18" charset="0"/>
                        </a:rPr>
                        <a:t>động</a:t>
                      </a:r>
                      <a:r>
                        <a:rPr lang="en-US" baseline="0" dirty="0" smtClean="0">
                          <a:solidFill>
                            <a:srgbClr val="FF0000"/>
                          </a:solidFill>
                          <a:latin typeface="Times New Roman" panose="02020603050405020304" pitchFamily="18" charset="0"/>
                          <a:cs typeface="Times New Roman" panose="02020603050405020304" pitchFamily="18" charset="0"/>
                        </a:rPr>
                        <a:t> </a:t>
                      </a:r>
                      <a:r>
                        <a:rPr lang="en-US" baseline="0" dirty="0" err="1" smtClean="0">
                          <a:solidFill>
                            <a:srgbClr val="FF0000"/>
                          </a:solidFill>
                          <a:latin typeface="Times New Roman" panose="02020603050405020304" pitchFamily="18" charset="0"/>
                          <a:cs typeface="Times New Roman" panose="02020603050405020304" pitchFamily="18" charset="0"/>
                        </a:rPr>
                        <a:t>chính</a:t>
                      </a:r>
                      <a:endParaRPr lang="en-US" dirty="0">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370840">
                <a:tc>
                  <a:txBody>
                    <a:bodyPr/>
                    <a:lstStyle/>
                    <a:p>
                      <a:pPr algn="ctr"/>
                      <a:endParaRPr lang="en-US" dirty="0" smtClean="0"/>
                    </a:p>
                    <a:p>
                      <a:pPr algn="ctr"/>
                      <a:endParaRPr lang="en-US" dirty="0" smtClean="0"/>
                    </a:p>
                    <a:p>
                      <a:pPr algn="ctr"/>
                      <a:endParaRPr lang="en-US" dirty="0"/>
                    </a:p>
                  </a:txBody>
                  <a:tcPr/>
                </a:tc>
                <a:tc>
                  <a:txBody>
                    <a:bodyPr/>
                    <a:lstStyle/>
                    <a:p>
                      <a:pPr algn="ctr"/>
                      <a:endParaRPr lang="en-US"/>
                    </a:p>
                  </a:txBody>
                  <a:tcPr/>
                </a:tc>
                <a:tc>
                  <a:txBody>
                    <a:bodyPr/>
                    <a:lstStyle/>
                    <a:p>
                      <a:pPr algn="ctr"/>
                      <a:endParaRPr lang="en-US" dirty="0"/>
                    </a:p>
                  </a:txBody>
                  <a:tcPr/>
                </a:tc>
                <a:extLst>
                  <a:ext uri="{0D108BD9-81ED-4DB2-BD59-A6C34878D82A}">
                    <a16:rowId xmlns:a16="http://schemas.microsoft.com/office/drawing/2014/main" val="10001"/>
                  </a:ext>
                </a:extLst>
              </a:tr>
              <a:tr h="370840">
                <a:tc>
                  <a:txBody>
                    <a:bodyPr/>
                    <a:lstStyle/>
                    <a:p>
                      <a:pPr algn="ctr"/>
                      <a:endParaRPr lang="en-US" dirty="0" smtClean="0"/>
                    </a:p>
                    <a:p>
                      <a:pPr algn="ctr"/>
                      <a:endParaRPr lang="en-US" dirty="0" smtClean="0"/>
                    </a:p>
                    <a:p>
                      <a:pPr algn="ctr"/>
                      <a:endParaRPr lang="en-US" dirty="0"/>
                    </a:p>
                  </a:txBody>
                  <a:tcPr/>
                </a:tc>
                <a:tc>
                  <a:txBody>
                    <a:bodyPr/>
                    <a:lstStyle/>
                    <a:p>
                      <a:pPr algn="ctr"/>
                      <a:endParaRPr lang="en-US" dirty="0"/>
                    </a:p>
                  </a:txBody>
                  <a:tcPr/>
                </a:tc>
                <a:tc>
                  <a:txBody>
                    <a:bodyPr/>
                    <a:lstStyle/>
                    <a:p>
                      <a:pPr algn="ctr"/>
                      <a:endParaRPr lang="en-US"/>
                    </a:p>
                  </a:txBody>
                  <a:tcPr/>
                </a:tc>
                <a:extLst>
                  <a:ext uri="{0D108BD9-81ED-4DB2-BD59-A6C34878D82A}">
                    <a16:rowId xmlns:a16="http://schemas.microsoft.com/office/drawing/2014/main" val="10002"/>
                  </a:ext>
                </a:extLst>
              </a:tr>
              <a:tr h="370840">
                <a:tc>
                  <a:txBody>
                    <a:bodyPr/>
                    <a:lstStyle/>
                    <a:p>
                      <a:pPr algn="ctr"/>
                      <a:endParaRPr lang="en-US" dirty="0" smtClean="0"/>
                    </a:p>
                    <a:p>
                      <a:pPr algn="ctr"/>
                      <a:endParaRPr lang="en-US" dirty="0" smtClean="0"/>
                    </a:p>
                    <a:p>
                      <a:pPr algn="ctr"/>
                      <a:endParaRPr lang="en-US" dirty="0"/>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10003"/>
                  </a:ext>
                </a:extLst>
              </a:tr>
              <a:tr h="370840">
                <a:tc>
                  <a:txBody>
                    <a:bodyPr/>
                    <a:lstStyle/>
                    <a:p>
                      <a:pPr algn="ctr"/>
                      <a:endParaRPr lang="en-US" dirty="0" smtClean="0"/>
                    </a:p>
                    <a:p>
                      <a:pPr algn="ctr"/>
                      <a:endParaRPr lang="en-US" dirty="0" smtClean="0"/>
                    </a:p>
                    <a:p>
                      <a:pPr algn="ctr"/>
                      <a:endParaRPr lang="en-US" dirty="0"/>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10004"/>
                  </a:ext>
                </a:extLst>
              </a:tr>
              <a:tr h="370840">
                <a:tc>
                  <a:txBody>
                    <a:bodyPr/>
                    <a:lstStyle/>
                    <a:p>
                      <a:pPr algn="ctr"/>
                      <a:endParaRPr lang="en-US" dirty="0" smtClean="0"/>
                    </a:p>
                    <a:p>
                      <a:pPr algn="ctr"/>
                      <a:endParaRPr lang="en-US" dirty="0" smtClean="0"/>
                    </a:p>
                    <a:p>
                      <a:pPr algn="ctr"/>
                      <a:endParaRPr lang="en-US" dirty="0"/>
                    </a:p>
                  </a:txBody>
                  <a:tcPr/>
                </a:tc>
                <a:tc>
                  <a:txBody>
                    <a:bodyPr/>
                    <a:lstStyle/>
                    <a:p>
                      <a:pPr algn="ctr"/>
                      <a:endParaRPr lang="en-US"/>
                    </a:p>
                  </a:txBody>
                  <a:tcPr/>
                </a:tc>
                <a:tc>
                  <a:txBody>
                    <a:bodyPr/>
                    <a:lstStyle/>
                    <a:p>
                      <a:pPr algn="ctr"/>
                      <a:endParaRPr lang="en-US"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0645846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20924" y="329968"/>
            <a:ext cx="4610637" cy="523220"/>
          </a:xfrm>
          <a:prstGeom prst="rect">
            <a:avLst/>
          </a:prstGeom>
          <a:noFill/>
        </p:spPr>
        <p:txBody>
          <a:bodyPr wrap="square" rtlCol="0">
            <a:spAutoFit/>
          </a:bodyPr>
          <a:lstStyle/>
          <a:p>
            <a:pPr algn="ctr"/>
            <a:r>
              <a:rPr lang="vi-VN" sz="2800" b="1" dirty="0" smtClean="0">
                <a:solidFill>
                  <a:srgbClr val="FF0000"/>
                </a:solidFill>
                <a:latin typeface="+mj-lt"/>
              </a:rPr>
              <a:t>e</a:t>
            </a:r>
            <a:r>
              <a:rPr lang="vi-VN" sz="2800" b="1" dirty="0">
                <a:solidFill>
                  <a:srgbClr val="FF0000"/>
                </a:solidFill>
                <a:latin typeface="+mj-lt"/>
              </a:rPr>
              <a:t>) Văn hoá nghệ </a:t>
            </a:r>
            <a:r>
              <a:rPr lang="vi-VN" sz="2800" b="1" dirty="0" smtClean="0">
                <a:solidFill>
                  <a:srgbClr val="FF0000"/>
                </a:solidFill>
                <a:latin typeface="+mj-lt"/>
              </a:rPr>
              <a:t>thuật</a:t>
            </a:r>
            <a:endParaRPr lang="en-US" sz="2800" b="1" dirty="0">
              <a:solidFill>
                <a:srgbClr val="FF0000"/>
              </a:solidFill>
              <a:latin typeface="+mj-lt"/>
              <a:cs typeface="Times New Roman" panose="02020603050405020304" pitchFamily="18" charset="0"/>
            </a:endParaRPr>
          </a:p>
        </p:txBody>
      </p:sp>
      <p:sp>
        <p:nvSpPr>
          <p:cNvPr id="2" name="Rectangle 1"/>
          <p:cNvSpPr/>
          <p:nvPr/>
        </p:nvSpPr>
        <p:spPr>
          <a:xfrm>
            <a:off x="838200" y="560487"/>
            <a:ext cx="6309360" cy="6647974"/>
          </a:xfrm>
          <a:prstGeom prst="rect">
            <a:avLst/>
          </a:prstGeom>
        </p:spPr>
        <p:txBody>
          <a:bodyPr wrap="square">
            <a:spAutoFit/>
          </a:bodyPr>
          <a:lstStyle/>
          <a:p>
            <a:r>
              <a:rPr lang="vi-VN" dirty="0">
                <a:solidFill>
                  <a:srgbClr val="F37053"/>
                </a:solidFill>
                <a:latin typeface="MyriadPro-Regular"/>
              </a:rPr>
              <a:t/>
            </a:r>
            <a:br>
              <a:rPr lang="vi-VN" dirty="0">
                <a:solidFill>
                  <a:srgbClr val="F37053"/>
                </a:solidFill>
                <a:latin typeface="MyriadPro-Regular"/>
              </a:rPr>
            </a:br>
            <a:r>
              <a:rPr lang="vi-VN" sz="2400" dirty="0">
                <a:solidFill>
                  <a:srgbClr val="000000"/>
                </a:solidFill>
                <a:latin typeface="+mj-lt"/>
              </a:rPr>
              <a:t>Văn hoá nghệ thuật của người Hoa hết sức phong phú với các loại hình dân ca, dân </a:t>
            </a:r>
            <a:r>
              <a:rPr lang="vi-VN" sz="2400" dirty="0" smtClean="0">
                <a:solidFill>
                  <a:srgbClr val="000000"/>
                </a:solidFill>
                <a:latin typeface="+mj-lt"/>
              </a:rPr>
              <a:t>vũ</a:t>
            </a:r>
            <a:r>
              <a:rPr lang="en-US" sz="2400" dirty="0" smtClean="0">
                <a:solidFill>
                  <a:srgbClr val="000000"/>
                </a:solidFill>
                <a:latin typeface="+mj-lt"/>
              </a:rPr>
              <a:t> </a:t>
            </a:r>
            <a:r>
              <a:rPr lang="vi-VN" sz="2400" dirty="0" smtClean="0">
                <a:solidFill>
                  <a:srgbClr val="000000"/>
                </a:solidFill>
                <a:latin typeface="+mj-lt"/>
              </a:rPr>
              <a:t>và </a:t>
            </a:r>
            <a:r>
              <a:rPr lang="vi-VN" sz="2400" dirty="0">
                <a:solidFill>
                  <a:srgbClr val="000000"/>
                </a:solidFill>
                <a:latin typeface="+mj-lt"/>
              </a:rPr>
              <a:t>các loại nhạc cụ đặc sắc. Dân ca của người Hoa có các làn điệu hát Quảng, hát Tiều, </a:t>
            </a:r>
            <a:r>
              <a:rPr lang="vi-VN" sz="2400" dirty="0" smtClean="0">
                <a:solidFill>
                  <a:srgbClr val="000000"/>
                </a:solidFill>
                <a:latin typeface="+mj-lt"/>
              </a:rPr>
              <a:t>dân</a:t>
            </a:r>
            <a:r>
              <a:rPr lang="en-US" sz="2400" dirty="0" smtClean="0">
                <a:solidFill>
                  <a:srgbClr val="000000"/>
                </a:solidFill>
                <a:latin typeface="+mj-lt"/>
              </a:rPr>
              <a:t> </a:t>
            </a:r>
            <a:r>
              <a:rPr lang="vi-VN" sz="2400" dirty="0" smtClean="0">
                <a:solidFill>
                  <a:srgbClr val="000000"/>
                </a:solidFill>
                <a:latin typeface="+mj-lt"/>
              </a:rPr>
              <a:t>vũ </a:t>
            </a:r>
            <a:r>
              <a:rPr lang="vi-VN" sz="2400" dirty="0">
                <a:solidFill>
                  <a:srgbClr val="000000"/>
                </a:solidFill>
                <a:latin typeface="+mj-lt"/>
              </a:rPr>
              <a:t>có múa lân – sư – rồng và dàn nhạc xã,…</a:t>
            </a:r>
            <a:br>
              <a:rPr lang="vi-VN" sz="2400" dirty="0">
                <a:solidFill>
                  <a:srgbClr val="000000"/>
                </a:solidFill>
                <a:latin typeface="+mj-lt"/>
              </a:rPr>
            </a:br>
            <a:r>
              <a:rPr lang="vi-VN" sz="2400" i="1" dirty="0">
                <a:solidFill>
                  <a:srgbClr val="000000"/>
                </a:solidFill>
                <a:latin typeface="+mj-lt"/>
              </a:rPr>
              <a:t>Hát Tiêu </a:t>
            </a:r>
            <a:r>
              <a:rPr lang="vi-VN" sz="2400" dirty="0">
                <a:solidFill>
                  <a:srgbClr val="000000"/>
                </a:solidFill>
                <a:latin typeface="+mj-lt"/>
              </a:rPr>
              <a:t>là ca kịch của đồng bào người Hoa gốc Triều Châu. Thường biểu diễn ở </a:t>
            </a:r>
            <a:r>
              <a:rPr lang="vi-VN" sz="2400" dirty="0" smtClean="0">
                <a:solidFill>
                  <a:srgbClr val="000000"/>
                </a:solidFill>
                <a:latin typeface="+mj-lt"/>
              </a:rPr>
              <a:t>các</a:t>
            </a:r>
            <a:r>
              <a:rPr lang="en-US" sz="2400" dirty="0" smtClean="0">
                <a:solidFill>
                  <a:srgbClr val="000000"/>
                </a:solidFill>
                <a:latin typeface="+mj-lt"/>
              </a:rPr>
              <a:t> </a:t>
            </a:r>
            <a:r>
              <a:rPr lang="vi-VN" sz="2400" dirty="0" smtClean="0">
                <a:solidFill>
                  <a:srgbClr val="000000"/>
                </a:solidFill>
                <a:latin typeface="+mj-lt"/>
              </a:rPr>
              <a:t>chùa </a:t>
            </a:r>
            <a:r>
              <a:rPr lang="vi-VN" sz="2400" dirty="0">
                <a:solidFill>
                  <a:srgbClr val="000000"/>
                </a:solidFill>
                <a:latin typeface="+mj-lt"/>
              </a:rPr>
              <a:t>trong những ngày lễ hội. Hát Tiều gồm hai loại: Loại bình dân thì biểu diễn ở </a:t>
            </a:r>
            <a:r>
              <a:rPr lang="vi-VN" sz="2400" dirty="0" smtClean="0">
                <a:solidFill>
                  <a:srgbClr val="000000"/>
                </a:solidFill>
                <a:latin typeface="+mj-lt"/>
              </a:rPr>
              <a:t>sân</a:t>
            </a:r>
            <a:r>
              <a:rPr lang="en-US" sz="2400" dirty="0" smtClean="0">
                <a:solidFill>
                  <a:srgbClr val="000000"/>
                </a:solidFill>
                <a:latin typeface="+mj-lt"/>
              </a:rPr>
              <a:t> </a:t>
            </a:r>
            <a:r>
              <a:rPr lang="vi-VN" sz="2400" dirty="0" smtClean="0">
                <a:solidFill>
                  <a:srgbClr val="000000"/>
                </a:solidFill>
                <a:latin typeface="+mj-lt"/>
              </a:rPr>
              <a:t>chùa</a:t>
            </a:r>
            <a:r>
              <a:rPr lang="vi-VN" sz="2400" dirty="0">
                <a:solidFill>
                  <a:srgbClr val="000000"/>
                </a:solidFill>
                <a:latin typeface="+mj-lt"/>
              </a:rPr>
              <a:t>, loại sang hơn thì thuê rạp biểu diễn. Đặc điểm của hát Tiều là thời gian biểu </a:t>
            </a:r>
            <a:r>
              <a:rPr lang="vi-VN" sz="2400" dirty="0" smtClean="0">
                <a:solidFill>
                  <a:srgbClr val="000000"/>
                </a:solidFill>
                <a:latin typeface="+mj-lt"/>
              </a:rPr>
              <a:t>diễn</a:t>
            </a:r>
            <a:r>
              <a:rPr lang="en-US" sz="2400" dirty="0" smtClean="0">
                <a:solidFill>
                  <a:srgbClr val="000000"/>
                </a:solidFill>
                <a:latin typeface="+mj-lt"/>
              </a:rPr>
              <a:t> </a:t>
            </a:r>
            <a:r>
              <a:rPr lang="vi-VN" sz="2400" dirty="0" smtClean="0">
                <a:solidFill>
                  <a:srgbClr val="000000"/>
                </a:solidFill>
                <a:latin typeface="+mj-lt"/>
              </a:rPr>
              <a:t>kéo </a:t>
            </a:r>
            <a:r>
              <a:rPr lang="vi-VN" sz="2400" dirty="0">
                <a:solidFill>
                  <a:srgbClr val="000000"/>
                </a:solidFill>
                <a:latin typeface="+mj-lt"/>
              </a:rPr>
              <a:t>dài một mạch từ 7 giờ tối đến 5 giờ sáng hôm sau, diễn liên tục, không có kéo </a:t>
            </a:r>
            <a:r>
              <a:rPr lang="vi-VN" sz="2400" dirty="0" smtClean="0">
                <a:solidFill>
                  <a:srgbClr val="000000"/>
                </a:solidFill>
                <a:latin typeface="+mj-lt"/>
              </a:rPr>
              <a:t>màn</a:t>
            </a:r>
            <a:r>
              <a:rPr lang="en-US" sz="2400" dirty="0" smtClean="0">
                <a:solidFill>
                  <a:srgbClr val="000000"/>
                </a:solidFill>
                <a:latin typeface="+mj-lt"/>
              </a:rPr>
              <a:t> </a:t>
            </a:r>
            <a:r>
              <a:rPr lang="vi-VN" sz="2400" dirty="0" smtClean="0">
                <a:solidFill>
                  <a:srgbClr val="000000"/>
                </a:solidFill>
                <a:latin typeface="+mj-lt"/>
              </a:rPr>
              <a:t>hạ </a:t>
            </a:r>
            <a:r>
              <a:rPr lang="vi-VN" sz="2400" dirty="0">
                <a:solidFill>
                  <a:srgbClr val="000000"/>
                </a:solidFill>
                <a:latin typeface="+mj-lt"/>
              </a:rPr>
              <a:t>màn trong suốt buổi diễn đến nửa đêm. Dàn nhạc Triều Châu có rất nhiều nhạc cụ </a:t>
            </a:r>
            <a:r>
              <a:rPr lang="vi-VN" sz="2400" dirty="0" smtClean="0">
                <a:solidFill>
                  <a:srgbClr val="000000"/>
                </a:solidFill>
                <a:latin typeface="+mj-lt"/>
              </a:rPr>
              <a:t>gõ</a:t>
            </a:r>
            <a:r>
              <a:rPr lang="en-US" sz="2400" dirty="0" smtClean="0">
                <a:solidFill>
                  <a:srgbClr val="000000"/>
                </a:solidFill>
                <a:latin typeface="+mj-lt"/>
              </a:rPr>
              <a:t> </a:t>
            </a:r>
            <a:r>
              <a:rPr lang="vi-VN" sz="2400" dirty="0" smtClean="0">
                <a:solidFill>
                  <a:srgbClr val="000000"/>
                </a:solidFill>
                <a:latin typeface="+mj-lt"/>
              </a:rPr>
              <a:t>gồm </a:t>
            </a:r>
            <a:r>
              <a:rPr lang="vi-VN" sz="2400" dirty="0">
                <a:solidFill>
                  <a:srgbClr val="000000"/>
                </a:solidFill>
                <a:latin typeface="+mj-lt"/>
              </a:rPr>
              <a:t>trống lớn, trống nhỏ, thanh la các cỡ khác nhau.</a:t>
            </a:r>
            <a:br>
              <a:rPr lang="vi-VN" sz="2400" dirty="0">
                <a:solidFill>
                  <a:srgbClr val="000000"/>
                </a:solidFill>
                <a:latin typeface="+mj-lt"/>
              </a:rPr>
            </a:br>
            <a:endParaRPr lang="en-US" sz="2400" dirty="0">
              <a:latin typeface="+mj-lt"/>
            </a:endParaRPr>
          </a:p>
        </p:txBody>
      </p:sp>
      <p:pic>
        <p:nvPicPr>
          <p:cNvPr id="3" name="Picture 2"/>
          <p:cNvPicPr>
            <a:picLocks noChangeAspect="1"/>
          </p:cNvPicPr>
          <p:nvPr/>
        </p:nvPicPr>
        <p:blipFill>
          <a:blip r:embed="rId2"/>
          <a:stretch>
            <a:fillRect/>
          </a:stretch>
        </p:blipFill>
        <p:spPr>
          <a:xfrm>
            <a:off x="7147560" y="1212249"/>
            <a:ext cx="4447779" cy="2338671"/>
          </a:xfrm>
          <a:prstGeom prst="rect">
            <a:avLst/>
          </a:prstGeom>
        </p:spPr>
      </p:pic>
      <p:pic>
        <p:nvPicPr>
          <p:cNvPr id="4" name="Picture 3"/>
          <p:cNvPicPr>
            <a:picLocks noChangeAspect="1"/>
          </p:cNvPicPr>
          <p:nvPr/>
        </p:nvPicPr>
        <p:blipFill>
          <a:blip r:embed="rId3"/>
          <a:stretch>
            <a:fillRect/>
          </a:stretch>
        </p:blipFill>
        <p:spPr>
          <a:xfrm>
            <a:off x="7147559" y="3884474"/>
            <a:ext cx="4447779" cy="2609254"/>
          </a:xfrm>
          <a:prstGeom prst="rect">
            <a:avLst/>
          </a:prstGeom>
        </p:spPr>
      </p:pic>
    </p:spTree>
    <p:extLst>
      <p:ext uri="{BB962C8B-B14F-4D97-AF65-F5344CB8AC3E}">
        <p14:creationId xmlns:p14="http://schemas.microsoft.com/office/powerpoint/2010/main" val="26008496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77484" y="360448"/>
            <a:ext cx="4610637" cy="523220"/>
          </a:xfrm>
          <a:prstGeom prst="rect">
            <a:avLst/>
          </a:prstGeom>
          <a:noFill/>
        </p:spPr>
        <p:txBody>
          <a:bodyPr wrap="square" rtlCol="0">
            <a:spAutoFit/>
          </a:bodyPr>
          <a:lstStyle/>
          <a:p>
            <a:pPr algn="ctr"/>
            <a:r>
              <a:rPr lang="vi-VN" sz="2800" b="1" dirty="0" smtClean="0">
                <a:solidFill>
                  <a:srgbClr val="FF0000"/>
                </a:solidFill>
                <a:latin typeface="+mj-lt"/>
              </a:rPr>
              <a:t>e</a:t>
            </a:r>
            <a:r>
              <a:rPr lang="vi-VN" sz="2800" b="1" dirty="0">
                <a:solidFill>
                  <a:srgbClr val="FF0000"/>
                </a:solidFill>
                <a:latin typeface="+mj-lt"/>
              </a:rPr>
              <a:t>) Văn hoá nghệ </a:t>
            </a:r>
            <a:r>
              <a:rPr lang="vi-VN" sz="2800" b="1" dirty="0" smtClean="0">
                <a:solidFill>
                  <a:srgbClr val="FF0000"/>
                </a:solidFill>
                <a:latin typeface="+mj-lt"/>
              </a:rPr>
              <a:t>thuật</a:t>
            </a:r>
            <a:endParaRPr lang="en-US" sz="2800" b="1" dirty="0">
              <a:solidFill>
                <a:srgbClr val="FF0000"/>
              </a:solidFill>
              <a:latin typeface="+mj-lt"/>
              <a:cs typeface="Times New Roman" panose="02020603050405020304" pitchFamily="18" charset="0"/>
            </a:endParaRPr>
          </a:p>
        </p:txBody>
      </p:sp>
      <p:sp>
        <p:nvSpPr>
          <p:cNvPr id="5" name="Rectangle 4"/>
          <p:cNvSpPr/>
          <p:nvPr/>
        </p:nvSpPr>
        <p:spPr>
          <a:xfrm>
            <a:off x="701039" y="877186"/>
            <a:ext cx="6485371" cy="6617196"/>
          </a:xfrm>
          <a:prstGeom prst="rect">
            <a:avLst/>
          </a:prstGeom>
        </p:spPr>
        <p:txBody>
          <a:bodyPr wrap="square">
            <a:spAutoFit/>
          </a:bodyPr>
          <a:lstStyle/>
          <a:p>
            <a:pPr algn="just"/>
            <a:r>
              <a:rPr lang="vi-VN" sz="2400" b="1" i="1" dirty="0">
                <a:solidFill>
                  <a:srgbClr val="000000"/>
                </a:solidFill>
                <a:latin typeface="Times New Roman" panose="02020603050405020304" pitchFamily="18" charset="0"/>
                <a:cs typeface="Times New Roman" panose="02020603050405020304" pitchFamily="18" charset="0"/>
              </a:rPr>
              <a:t>Múa lân – sư – rồng </a:t>
            </a:r>
            <a:r>
              <a:rPr lang="vi-VN" sz="2400" b="1" dirty="0">
                <a:solidFill>
                  <a:srgbClr val="000000"/>
                </a:solidFill>
                <a:latin typeface="Times New Roman" panose="02020603050405020304" pitchFamily="18" charset="0"/>
                <a:cs typeface="Times New Roman" panose="02020603050405020304" pitchFamily="18" charset="0"/>
              </a:rPr>
              <a:t>là một môn nghệ thuật múa dân gian đường phố thường được biểu</a:t>
            </a:r>
            <a:r>
              <a:rPr lang="en-US" sz="2400" b="1" dirty="0">
                <a:solidFill>
                  <a:srgbClr val="000000"/>
                </a:solidFill>
                <a:latin typeface="Times New Roman" panose="02020603050405020304" pitchFamily="18" charset="0"/>
                <a:cs typeface="Times New Roman" panose="02020603050405020304" pitchFamily="18" charset="0"/>
              </a:rPr>
              <a:t> </a:t>
            </a:r>
            <a:r>
              <a:rPr lang="vi-VN" sz="2400" b="1" dirty="0">
                <a:solidFill>
                  <a:srgbClr val="000000"/>
                </a:solidFill>
                <a:latin typeface="Times New Roman" panose="02020603050405020304" pitchFamily="18" charset="0"/>
                <a:cs typeface="Times New Roman" panose="02020603050405020304" pitchFamily="18" charset="0"/>
              </a:rPr>
              <a:t>diễn trong các dịp lễ hội, đặc biệt là tết Nguyên đán và tết Trung thu, vì ba con vật lân –</a:t>
            </a:r>
            <a:r>
              <a:rPr lang="en-US" sz="2400" b="1" dirty="0">
                <a:solidFill>
                  <a:srgbClr val="000000"/>
                </a:solidFill>
                <a:latin typeface="Times New Roman" panose="02020603050405020304" pitchFamily="18" charset="0"/>
                <a:cs typeface="Times New Roman" panose="02020603050405020304" pitchFamily="18" charset="0"/>
              </a:rPr>
              <a:t> </a:t>
            </a:r>
            <a:r>
              <a:rPr lang="vi-VN" sz="2400" b="1" dirty="0">
                <a:solidFill>
                  <a:srgbClr val="000000"/>
                </a:solidFill>
                <a:latin typeface="Times New Roman" panose="02020603050405020304" pitchFamily="18" charset="0"/>
                <a:cs typeface="Times New Roman" panose="02020603050405020304" pitchFamily="18" charset="0"/>
              </a:rPr>
              <a:t>sư – rồng tượng trưng cho thịnh vượng, phát đạt, hạnh phúc. Ở Thành phố Hồ Chí Minh</a:t>
            </a:r>
            <a:r>
              <a:rPr lang="en-US" sz="2400" b="1" dirty="0">
                <a:solidFill>
                  <a:srgbClr val="000000"/>
                </a:solidFill>
                <a:latin typeface="Times New Roman" panose="02020603050405020304" pitchFamily="18" charset="0"/>
                <a:cs typeface="Times New Roman" panose="02020603050405020304" pitchFamily="18" charset="0"/>
              </a:rPr>
              <a:t> </a:t>
            </a:r>
            <a:r>
              <a:rPr lang="vi-VN" sz="2400" b="1" dirty="0">
                <a:solidFill>
                  <a:srgbClr val="000000"/>
                </a:solidFill>
                <a:latin typeface="Times New Roman" panose="02020603050405020304" pitchFamily="18" charset="0"/>
                <a:cs typeface="Times New Roman" panose="02020603050405020304" pitchFamily="18" charset="0"/>
              </a:rPr>
              <a:t>có nhiều đội múa lân – sư – rồng, gồm có các đội nổi tiếng lâu năm như: Phúc Kiến,</a:t>
            </a:r>
            <a:r>
              <a:rPr lang="en-US" sz="2400" b="1" dirty="0">
                <a:solidFill>
                  <a:srgbClr val="000000"/>
                </a:solidFill>
                <a:latin typeface="Times New Roman" panose="02020603050405020304" pitchFamily="18" charset="0"/>
                <a:cs typeface="Times New Roman" panose="02020603050405020304" pitchFamily="18" charset="0"/>
              </a:rPr>
              <a:t> </a:t>
            </a:r>
            <a:r>
              <a:rPr lang="vi-VN" sz="2400" b="1" dirty="0">
                <a:solidFill>
                  <a:srgbClr val="000000"/>
                </a:solidFill>
                <a:latin typeface="Times New Roman" panose="02020603050405020304" pitchFamily="18" charset="0"/>
                <a:cs typeface="Times New Roman" panose="02020603050405020304" pitchFamily="18" charset="0"/>
              </a:rPr>
              <a:t>Nhơn Nghĩa (người Quảng Đông), Ninh Giang (người Hẹ),… Người Quảng Đông có sở</a:t>
            </a:r>
            <a:r>
              <a:rPr lang="en-US" sz="2400" b="1" dirty="0">
                <a:solidFill>
                  <a:srgbClr val="000000"/>
                </a:solidFill>
                <a:latin typeface="Times New Roman" panose="02020603050405020304" pitchFamily="18" charset="0"/>
                <a:cs typeface="Times New Roman" panose="02020603050405020304" pitchFamily="18" charset="0"/>
              </a:rPr>
              <a:t> </a:t>
            </a:r>
            <a:r>
              <a:rPr lang="vi-VN" sz="2400" b="1" dirty="0">
                <a:solidFill>
                  <a:srgbClr val="000000"/>
                </a:solidFill>
                <a:latin typeface="Times New Roman" panose="02020603050405020304" pitchFamily="18" charset="0"/>
                <a:cs typeface="Times New Roman" panose="02020603050405020304" pitchFamily="18" charset="0"/>
              </a:rPr>
              <a:t>trường múa lân còn gọi là Nam Sư; người Triều Châu có sở trường múa sư còn gọi </a:t>
            </a:r>
            <a:r>
              <a:rPr lang="vi-VN" sz="2400" b="1" dirty="0" smtClean="0">
                <a:solidFill>
                  <a:srgbClr val="000000"/>
                </a:solidFill>
                <a:latin typeface="Times New Roman" panose="02020603050405020304" pitchFamily="18" charset="0"/>
                <a:cs typeface="Times New Roman" panose="02020603050405020304" pitchFamily="18" charset="0"/>
              </a:rPr>
              <a:t>là</a:t>
            </a:r>
            <a:r>
              <a:rPr lang="en-US" sz="2400" b="1" dirty="0" smtClean="0">
                <a:solidFill>
                  <a:srgbClr val="000000"/>
                </a:solidFill>
                <a:latin typeface="Times New Roman" panose="02020603050405020304" pitchFamily="18" charset="0"/>
                <a:cs typeface="Times New Roman" panose="02020603050405020304" pitchFamily="18" charset="0"/>
              </a:rPr>
              <a:t> </a:t>
            </a:r>
            <a:r>
              <a:rPr lang="vi-VN" sz="2400" b="1" dirty="0" smtClean="0">
                <a:solidFill>
                  <a:srgbClr val="000000"/>
                </a:solidFill>
                <a:latin typeface="Times New Roman" panose="02020603050405020304" pitchFamily="18" charset="0"/>
                <a:cs typeface="Times New Roman" panose="02020603050405020304" pitchFamily="18" charset="0"/>
              </a:rPr>
              <a:t>Bắc </a:t>
            </a:r>
            <a:r>
              <a:rPr lang="vi-VN" sz="2400" b="1" dirty="0">
                <a:solidFill>
                  <a:srgbClr val="000000"/>
                </a:solidFill>
                <a:latin typeface="Times New Roman" panose="02020603050405020304" pitchFamily="18" charset="0"/>
                <a:cs typeface="Times New Roman" panose="02020603050405020304" pitchFamily="18" charset="0"/>
              </a:rPr>
              <a:t>Sư; người Phúc Kiến có sở trường múa rồng và một số hội quán lân – sư – rồng ở các </a:t>
            </a:r>
            <a:r>
              <a:rPr lang="vi-VN" sz="2400" b="1" dirty="0" smtClean="0">
                <a:solidFill>
                  <a:srgbClr val="000000"/>
                </a:solidFill>
                <a:latin typeface="Times New Roman" panose="02020603050405020304" pitchFamily="18" charset="0"/>
                <a:cs typeface="Times New Roman" panose="02020603050405020304" pitchFamily="18" charset="0"/>
              </a:rPr>
              <a:t>quận,</a:t>
            </a:r>
            <a:r>
              <a:rPr lang="en-US" sz="2400" b="1" dirty="0" smtClean="0">
                <a:solidFill>
                  <a:srgbClr val="000000"/>
                </a:solidFill>
                <a:latin typeface="Times New Roman" panose="02020603050405020304" pitchFamily="18" charset="0"/>
                <a:cs typeface="Times New Roman" panose="02020603050405020304" pitchFamily="18" charset="0"/>
              </a:rPr>
              <a:t> </a:t>
            </a:r>
            <a:r>
              <a:rPr lang="vi-VN" sz="2400" b="1" dirty="0" smtClean="0">
                <a:solidFill>
                  <a:srgbClr val="000000"/>
                </a:solidFill>
                <a:latin typeface="Times New Roman" panose="02020603050405020304" pitchFamily="18" charset="0"/>
                <a:cs typeface="Times New Roman" panose="02020603050405020304" pitchFamily="18" charset="0"/>
              </a:rPr>
              <a:t>huyện </a:t>
            </a:r>
            <a:r>
              <a:rPr lang="vi-VN" sz="2400" b="1" dirty="0">
                <a:solidFill>
                  <a:srgbClr val="000000"/>
                </a:solidFill>
                <a:latin typeface="Times New Roman" panose="02020603050405020304" pitchFamily="18" charset="0"/>
                <a:cs typeface="Times New Roman" panose="02020603050405020304" pitchFamily="18" charset="0"/>
              </a:rPr>
              <a:t>khác. Hoạt động múa lân – sư – rồng được duy trì và phát triển đều đặn hằng năm</a:t>
            </a:r>
            <a:r>
              <a:rPr lang="vi-VN" sz="2400" b="1" dirty="0" smtClean="0">
                <a:solidFill>
                  <a:srgbClr val="000000"/>
                </a:solidFill>
                <a:latin typeface="Times New Roman" panose="02020603050405020304" pitchFamily="18" charset="0"/>
                <a:cs typeface="Times New Roman" panose="02020603050405020304" pitchFamily="18" charset="0"/>
              </a:rPr>
              <a:t>.</a:t>
            </a:r>
            <a:endParaRPr lang="en-US" sz="2400" b="1" dirty="0" smtClean="0">
              <a:solidFill>
                <a:srgbClr val="000000"/>
              </a:solidFill>
              <a:latin typeface="Times New Roman" panose="02020603050405020304" pitchFamily="18" charset="0"/>
              <a:cs typeface="Times New Roman" panose="02020603050405020304" pitchFamily="18" charset="0"/>
            </a:endParaRPr>
          </a:p>
          <a:p>
            <a:pPr algn="just"/>
            <a:r>
              <a:rPr lang="vi-VN" sz="2000" b="1" dirty="0">
                <a:solidFill>
                  <a:srgbClr val="000000"/>
                </a:solidFill>
                <a:latin typeface="Times New Roman" panose="02020603050405020304" pitchFamily="18" charset="0"/>
                <a:cs typeface="Times New Roman" panose="02020603050405020304" pitchFamily="18" charset="0"/>
              </a:rPr>
              <a:t/>
            </a:r>
            <a:br>
              <a:rPr lang="vi-VN" sz="2000" b="1" dirty="0">
                <a:solidFill>
                  <a:srgbClr val="000000"/>
                </a:solidFill>
                <a:latin typeface="Times New Roman" panose="02020603050405020304" pitchFamily="18" charset="0"/>
                <a:cs typeface="Times New Roman" panose="02020603050405020304" pitchFamily="18" charset="0"/>
              </a:rPr>
            </a:br>
            <a:endParaRPr lang="en-US" sz="2000" b="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7712392" y="1490662"/>
            <a:ext cx="3549968" cy="2362342"/>
          </a:xfrm>
          <a:prstGeom prst="rect">
            <a:avLst/>
          </a:prstGeom>
        </p:spPr>
      </p:pic>
      <p:pic>
        <p:nvPicPr>
          <p:cNvPr id="7" name="Picture 6"/>
          <p:cNvPicPr>
            <a:picLocks noChangeAspect="1"/>
          </p:cNvPicPr>
          <p:nvPr/>
        </p:nvPicPr>
        <p:blipFill>
          <a:blip r:embed="rId3"/>
          <a:stretch>
            <a:fillRect/>
          </a:stretch>
        </p:blipFill>
        <p:spPr>
          <a:xfrm>
            <a:off x="7712392" y="4191194"/>
            <a:ext cx="3549968" cy="2490276"/>
          </a:xfrm>
          <a:prstGeom prst="rect">
            <a:avLst/>
          </a:prstGeom>
        </p:spPr>
      </p:pic>
    </p:spTree>
    <p:extLst>
      <p:ext uri="{BB962C8B-B14F-4D97-AF65-F5344CB8AC3E}">
        <p14:creationId xmlns:p14="http://schemas.microsoft.com/office/powerpoint/2010/main" val="7640207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45060"/>
          </a:xfrm>
        </p:spPr>
        <p:txBody>
          <a:bodyPr>
            <a:normAutofit fontScale="90000"/>
          </a:bodyPr>
          <a:lstStyle/>
          <a:p>
            <a:r>
              <a:rPr lang="en-US" b="1" dirty="0" smtClean="0">
                <a:solidFill>
                  <a:srgbClr val="FF0000"/>
                </a:solidFill>
                <a:latin typeface="Times New Roman" panose="02020603050405020304" pitchFamily="18" charset="0"/>
                <a:cs typeface="Times New Roman" panose="02020603050405020304" pitchFamily="18" charset="0"/>
              </a:rPr>
              <a:t>g</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Văn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hoá</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ẩm</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thực</a:t>
            </a:r>
            <a:r>
              <a:rPr lang="en-US" b="1" dirty="0">
                <a:solidFill>
                  <a:srgbClr val="FF0000"/>
                </a:solidFill>
                <a:latin typeface="Times New Roman" panose="02020603050405020304" pitchFamily="18" charset="0"/>
                <a:cs typeface="Times New Roman" panose="02020603050405020304" pitchFamily="18" charset="0"/>
              </a:rPr>
              <a:t> </a:t>
            </a:r>
            <a:r>
              <a:rPr lang="en-US" dirty="0"/>
              <a:t/>
            </a:r>
            <a:br>
              <a:rPr lang="en-US" dirty="0"/>
            </a:br>
            <a:endParaRPr lang="en-US" dirty="0">
              <a:solidFill>
                <a:srgbClr val="FF0000"/>
              </a:solidFill>
            </a:endParaRPr>
          </a:p>
        </p:txBody>
      </p:sp>
      <p:sp>
        <p:nvSpPr>
          <p:cNvPr id="5" name="Rectangle 4"/>
          <p:cNvSpPr/>
          <p:nvPr/>
        </p:nvSpPr>
        <p:spPr>
          <a:xfrm>
            <a:off x="487680" y="890506"/>
            <a:ext cx="11323320" cy="4401205"/>
          </a:xfrm>
          <a:prstGeom prst="rect">
            <a:avLst/>
          </a:prstGeom>
        </p:spPr>
        <p:txBody>
          <a:bodyPr wrap="square">
            <a:spAutoFit/>
          </a:bodyPr>
          <a:lstStyle/>
          <a:p>
            <a:pPr algn="just"/>
            <a:r>
              <a:rPr lang="vi-VN" sz="2800" dirty="0">
                <a:solidFill>
                  <a:srgbClr val="000000"/>
                </a:solidFill>
                <a:latin typeface="+mj-lt"/>
              </a:rPr>
              <a:t>Ẩm thực của người Hoa ở Thành phố Hồ Chí Minh đa dạng, phong phú và cách chế </a:t>
            </a:r>
            <a:r>
              <a:rPr lang="vi-VN" sz="2800" dirty="0" smtClean="0">
                <a:solidFill>
                  <a:srgbClr val="000000"/>
                </a:solidFill>
                <a:latin typeface="+mj-lt"/>
              </a:rPr>
              <a:t>biến</a:t>
            </a:r>
            <a:r>
              <a:rPr lang="en-US" sz="2800" dirty="0" smtClean="0">
                <a:solidFill>
                  <a:srgbClr val="000000"/>
                </a:solidFill>
                <a:latin typeface="+mj-lt"/>
              </a:rPr>
              <a:t> </a:t>
            </a:r>
            <a:r>
              <a:rPr lang="vi-VN" sz="2800" dirty="0" smtClean="0">
                <a:solidFill>
                  <a:srgbClr val="000000"/>
                </a:solidFill>
                <a:latin typeface="+mj-lt"/>
              </a:rPr>
              <a:t>món </a:t>
            </a:r>
            <a:r>
              <a:rPr lang="vi-VN" sz="2800" dirty="0">
                <a:solidFill>
                  <a:srgbClr val="000000"/>
                </a:solidFill>
                <a:latin typeface="+mj-lt"/>
              </a:rPr>
              <a:t>ăn rất cầu kì, đặc sắc. Một số món ăn phổ biến gồm có hủ tiếu, sủi cảo, hoành </a:t>
            </a:r>
            <a:r>
              <a:rPr lang="vi-VN" sz="2800" dirty="0" smtClean="0">
                <a:solidFill>
                  <a:srgbClr val="000000"/>
                </a:solidFill>
                <a:latin typeface="+mj-lt"/>
              </a:rPr>
              <a:t>thánh,</a:t>
            </a:r>
            <a:r>
              <a:rPr lang="en-US" sz="2800" dirty="0" smtClean="0">
                <a:solidFill>
                  <a:srgbClr val="000000"/>
                </a:solidFill>
                <a:latin typeface="+mj-lt"/>
              </a:rPr>
              <a:t> </a:t>
            </a:r>
            <a:r>
              <a:rPr lang="vi-VN" sz="2800" dirty="0" smtClean="0">
                <a:solidFill>
                  <a:srgbClr val="000000"/>
                </a:solidFill>
                <a:latin typeface="+mj-lt"/>
              </a:rPr>
              <a:t>vịt </a:t>
            </a:r>
            <a:r>
              <a:rPr lang="vi-VN" sz="2800" dirty="0">
                <a:solidFill>
                  <a:srgbClr val="000000"/>
                </a:solidFill>
                <a:latin typeface="+mj-lt"/>
              </a:rPr>
              <a:t>tiềm, gà tiềm, các loại chè với công thức gia truyền của người Hoa,…</a:t>
            </a:r>
            <a:r>
              <a:rPr lang="vi-VN" sz="2800" dirty="0">
                <a:latin typeface="+mj-lt"/>
              </a:rPr>
              <a:t> </a:t>
            </a:r>
            <a:r>
              <a:rPr lang="vi-VN" sz="2800" dirty="0" smtClean="0">
                <a:latin typeface="+mj-lt"/>
              </a:rPr>
              <a:t>Chính </a:t>
            </a:r>
            <a:r>
              <a:rPr lang="vi-VN" sz="2800" dirty="0">
                <a:latin typeface="+mj-lt"/>
              </a:rPr>
              <a:t>những nét văn hoá của người Hoa ở Thành phố Hồ Chí Minh đã tạo nên một </a:t>
            </a:r>
            <a:r>
              <a:rPr lang="vi-VN" sz="2800" dirty="0" smtClean="0">
                <a:latin typeface="+mj-lt"/>
              </a:rPr>
              <a:t>nét</a:t>
            </a:r>
            <a:r>
              <a:rPr lang="en-US" sz="2800" dirty="0" smtClean="0">
                <a:latin typeface="+mj-lt"/>
              </a:rPr>
              <a:t> </a:t>
            </a:r>
            <a:r>
              <a:rPr lang="vi-VN" sz="2800" dirty="0" smtClean="0">
                <a:latin typeface="+mj-lt"/>
              </a:rPr>
              <a:t>văn </a:t>
            </a:r>
            <a:r>
              <a:rPr lang="vi-VN" sz="2800" dirty="0">
                <a:latin typeface="+mj-lt"/>
              </a:rPr>
              <a:t>hoá đặc trưng cho Thành phố. Tuy nhiên, bên cạnh những nét đẹp văn hoá vẫn </a:t>
            </a:r>
            <a:r>
              <a:rPr lang="vi-VN" sz="2800" dirty="0" smtClean="0">
                <a:latin typeface="+mj-lt"/>
              </a:rPr>
              <a:t>còn</a:t>
            </a:r>
            <a:r>
              <a:rPr lang="en-US" sz="2800" dirty="0">
                <a:latin typeface="+mj-lt"/>
              </a:rPr>
              <a:t> </a:t>
            </a:r>
            <a:r>
              <a:rPr lang="vi-VN" sz="2800" dirty="0" smtClean="0">
                <a:latin typeface="+mj-lt"/>
              </a:rPr>
              <a:t>được </a:t>
            </a:r>
            <a:r>
              <a:rPr lang="vi-VN" sz="2800" dirty="0">
                <a:latin typeface="+mj-lt"/>
              </a:rPr>
              <a:t>người Hoa giữ gìn và bảo tồn đến hiện nay thì một số phong tục, tập quán của </a:t>
            </a:r>
            <a:r>
              <a:rPr lang="vi-VN" sz="2800" dirty="0" smtClean="0">
                <a:latin typeface="+mj-lt"/>
              </a:rPr>
              <a:t>họ</a:t>
            </a:r>
            <a:r>
              <a:rPr lang="en-US" sz="2800" dirty="0" smtClean="0">
                <a:latin typeface="+mj-lt"/>
              </a:rPr>
              <a:t> </a:t>
            </a:r>
            <a:r>
              <a:rPr lang="vi-VN" sz="2800" dirty="0" smtClean="0">
                <a:latin typeface="+mj-lt"/>
              </a:rPr>
              <a:t>đã </a:t>
            </a:r>
            <a:r>
              <a:rPr lang="vi-VN" sz="2800" dirty="0">
                <a:latin typeface="+mj-lt"/>
              </a:rPr>
              <a:t>bị lãng quên hoặc dần bị mai </a:t>
            </a:r>
            <a:r>
              <a:rPr lang="vi-VN" sz="2800" dirty="0" smtClean="0">
                <a:latin typeface="+mj-lt"/>
              </a:rPr>
              <a:t>một</a:t>
            </a:r>
            <a:r>
              <a:rPr lang="en-US" sz="2800" dirty="0" smtClean="0">
                <a:latin typeface="+mj-lt"/>
              </a:rPr>
              <a:t>.</a:t>
            </a:r>
          </a:p>
          <a:p>
            <a:pPr algn="just"/>
            <a:r>
              <a:rPr lang="vi-VN" sz="2800" dirty="0" smtClean="0">
                <a:latin typeface="+mj-lt"/>
              </a:rPr>
              <a:t>. </a:t>
            </a:r>
            <a:r>
              <a:rPr lang="vi-VN" sz="2800" dirty="0">
                <a:latin typeface="+mj-lt"/>
              </a:rPr>
              <a:t/>
            </a:r>
            <a:br>
              <a:rPr lang="vi-VN" sz="2800" dirty="0">
                <a:latin typeface="+mj-lt"/>
              </a:rPr>
            </a:br>
            <a:endParaRPr lang="en-US" sz="2800" dirty="0">
              <a:latin typeface="+mj-lt"/>
            </a:endParaRPr>
          </a:p>
        </p:txBody>
      </p:sp>
      <p:pic>
        <p:nvPicPr>
          <p:cNvPr id="4" name="Picture 3"/>
          <p:cNvPicPr>
            <a:picLocks noChangeAspect="1"/>
          </p:cNvPicPr>
          <p:nvPr/>
        </p:nvPicPr>
        <p:blipFill>
          <a:blip r:embed="rId2"/>
          <a:stretch>
            <a:fillRect/>
          </a:stretch>
        </p:blipFill>
        <p:spPr>
          <a:xfrm>
            <a:off x="1463992" y="4359744"/>
            <a:ext cx="3594872" cy="2392224"/>
          </a:xfrm>
          <a:prstGeom prst="rect">
            <a:avLst/>
          </a:prstGeom>
        </p:spPr>
      </p:pic>
      <p:pic>
        <p:nvPicPr>
          <p:cNvPr id="6" name="Picture 5"/>
          <p:cNvPicPr>
            <a:picLocks noChangeAspect="1"/>
          </p:cNvPicPr>
          <p:nvPr/>
        </p:nvPicPr>
        <p:blipFill>
          <a:blip r:embed="rId3"/>
          <a:stretch>
            <a:fillRect/>
          </a:stretch>
        </p:blipFill>
        <p:spPr>
          <a:xfrm>
            <a:off x="6385560" y="4329641"/>
            <a:ext cx="4011930" cy="2511469"/>
          </a:xfrm>
          <a:prstGeom prst="rect">
            <a:avLst/>
          </a:prstGeom>
        </p:spPr>
      </p:pic>
    </p:spTree>
    <p:extLst>
      <p:ext uri="{BB962C8B-B14F-4D97-AF65-F5344CB8AC3E}">
        <p14:creationId xmlns:p14="http://schemas.microsoft.com/office/powerpoint/2010/main" val="35395626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866120" cy="1325563"/>
          </a:xfrm>
        </p:spPr>
        <p:txBody>
          <a:bodyPr>
            <a:normAutofit fontScale="90000"/>
          </a:bodyPr>
          <a:lstStyle/>
          <a:p>
            <a:r>
              <a:rPr lang="vi-VN" b="1" dirty="0">
                <a:solidFill>
                  <a:srgbClr val="FF0000"/>
                </a:solidFill>
              </a:rPr>
              <a:t>III. Ý NGHĨA CỦA CÁCH THỨC TỔ CHỨC CỤM DÂN CƯ Ở THÀNH PHỐ HỒ CHÍ MINH</a:t>
            </a:r>
            <a:endParaRPr lang="en-US" b="1" dirty="0">
              <a:solidFill>
                <a:srgbClr val="FF0000"/>
              </a:solidFill>
            </a:endParaRPr>
          </a:p>
        </p:txBody>
      </p:sp>
      <p:sp>
        <p:nvSpPr>
          <p:cNvPr id="3" name="Content Placeholder 2"/>
          <p:cNvSpPr>
            <a:spLocks noGrp="1"/>
          </p:cNvSpPr>
          <p:nvPr>
            <p:ph idx="1"/>
          </p:nvPr>
        </p:nvSpPr>
        <p:spPr>
          <a:xfrm>
            <a:off x="838200" y="1825625"/>
            <a:ext cx="11049000" cy="4800258"/>
          </a:xfrm>
        </p:spPr>
        <p:txBody>
          <a:bodyPr>
            <a:normAutofit fontScale="40000" lnSpcReduction="20000"/>
          </a:bodyPr>
          <a:lstStyle/>
          <a:p>
            <a:pPr marL="0" indent="0" algn="just">
              <a:buNone/>
            </a:pPr>
            <a:r>
              <a:rPr lang="vi-VN" sz="8000" b="1" i="1" dirty="0">
                <a:latin typeface="+mj-lt"/>
              </a:rPr>
              <a:t>1. Trong đời sống, văn hoá và xã </a:t>
            </a:r>
            <a:r>
              <a:rPr lang="vi-VN" sz="8000" b="1" i="1" dirty="0" smtClean="0">
                <a:latin typeface="+mj-lt"/>
              </a:rPr>
              <a:t>hội</a:t>
            </a:r>
            <a:endParaRPr lang="en-US" sz="8000" b="1" i="1" dirty="0" smtClean="0">
              <a:latin typeface="+mj-lt"/>
            </a:endParaRPr>
          </a:p>
          <a:p>
            <a:pPr marL="0" indent="0" algn="just">
              <a:buNone/>
            </a:pPr>
            <a:r>
              <a:rPr lang="vi-VN" sz="8000" dirty="0" smtClean="0">
                <a:latin typeface="+mj-lt"/>
              </a:rPr>
              <a:t>Việc tập trung theo tôn giáo, tộc người và quá trình nhập cư đã tạo nên sự đa dạng</a:t>
            </a:r>
            <a:r>
              <a:rPr lang="en-US" sz="8000" dirty="0" smtClean="0">
                <a:latin typeface="+mj-lt"/>
              </a:rPr>
              <a:t> </a:t>
            </a:r>
            <a:r>
              <a:rPr lang="vi-VN" sz="8000" dirty="0" smtClean="0">
                <a:latin typeface="+mj-lt"/>
              </a:rPr>
              <a:t>và phong phú các loại hình văn hoá: từ văn hoá vùng miền (miền Bắc, miền Trung,</a:t>
            </a:r>
            <a:r>
              <a:rPr lang="en-US" sz="8000" dirty="0" smtClean="0">
                <a:latin typeface="+mj-lt"/>
              </a:rPr>
              <a:t> </a:t>
            </a:r>
            <a:r>
              <a:rPr lang="vi-VN" sz="8000" dirty="0" smtClean="0">
                <a:latin typeface="+mj-lt"/>
              </a:rPr>
              <a:t>miền Nam) trong nước, văn hoá các tộc người (người Kinh, người Hoa, người Chăm,</a:t>
            </a:r>
            <a:r>
              <a:rPr lang="en-US" sz="8000" dirty="0" smtClean="0">
                <a:latin typeface="+mj-lt"/>
              </a:rPr>
              <a:t> </a:t>
            </a:r>
            <a:r>
              <a:rPr lang="vi-VN" sz="8000" dirty="0" smtClean="0">
                <a:latin typeface="+mj-lt"/>
              </a:rPr>
              <a:t>người Khơ-me,…), sinh hoạt tôn giáo (Công giáo, Hồi giáo, Phật giáo,…) đến văn hoá</a:t>
            </a:r>
            <a:r>
              <a:rPr lang="en-US" sz="8000" dirty="0" smtClean="0">
                <a:latin typeface="+mj-lt"/>
              </a:rPr>
              <a:t> </a:t>
            </a:r>
            <a:r>
              <a:rPr lang="vi-VN" sz="8000" dirty="0" smtClean="0">
                <a:latin typeface="+mj-lt"/>
              </a:rPr>
              <a:t>ngoài nước (Ấn Độ, Pháp, Mỹ,…).</a:t>
            </a:r>
            <a:endParaRPr lang="en-US" sz="8000" dirty="0" smtClean="0">
              <a:latin typeface="+mj-lt"/>
            </a:endParaRPr>
          </a:p>
          <a:p>
            <a:pPr marL="0" indent="0" algn="just">
              <a:buNone/>
            </a:pPr>
            <a:r>
              <a:rPr lang="vi-VN" sz="8000" dirty="0" smtClean="0">
                <a:latin typeface="+mj-lt"/>
              </a:rPr>
              <a:t/>
            </a:r>
            <a:br>
              <a:rPr lang="vi-VN" sz="8000" dirty="0" smtClean="0">
                <a:latin typeface="+mj-lt"/>
              </a:rPr>
            </a:br>
            <a:r>
              <a:rPr lang="vi-VN" sz="8000" dirty="0" smtClean="0">
                <a:latin typeface="+mj-lt"/>
              </a:rPr>
              <a:t>Các nhóm dân cư sống quần tụ lại với nhau sẽ giúp cho việc phát huy, bảo tồn các</a:t>
            </a:r>
            <a:r>
              <a:rPr lang="en-US" sz="8000" dirty="0" smtClean="0">
                <a:latin typeface="+mj-lt"/>
              </a:rPr>
              <a:t> </a:t>
            </a:r>
            <a:r>
              <a:rPr lang="vi-VN" sz="8000" dirty="0" smtClean="0">
                <a:latin typeface="+mj-lt"/>
              </a:rPr>
              <a:t>giá trị văn hoá đặc trưng của nhóm dân cư được được thuận lợi hơn và việc giáo dục về</a:t>
            </a:r>
            <a:r>
              <a:rPr lang="en-US" sz="8000" dirty="0">
                <a:latin typeface="+mj-lt"/>
              </a:rPr>
              <a:t> </a:t>
            </a:r>
            <a:r>
              <a:rPr lang="vi-VN" sz="8000" dirty="0" smtClean="0">
                <a:latin typeface="+mj-lt"/>
              </a:rPr>
              <a:t>truyền thống văn hoá cũng dễ dàng hơn.</a:t>
            </a:r>
            <a:endParaRPr lang="en-US" sz="8000" dirty="0" smtClean="0">
              <a:latin typeface="+mj-lt"/>
            </a:endParaRPr>
          </a:p>
          <a:p>
            <a:pPr marL="0" indent="0">
              <a:buNone/>
            </a:pPr>
            <a:endParaRPr lang="en-US" dirty="0"/>
          </a:p>
        </p:txBody>
      </p:sp>
    </p:spTree>
    <p:extLst>
      <p:ext uri="{BB962C8B-B14F-4D97-AF65-F5344CB8AC3E}">
        <p14:creationId xmlns:p14="http://schemas.microsoft.com/office/powerpoint/2010/main" val="20609488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b="1" dirty="0">
                <a:solidFill>
                  <a:srgbClr val="FF0000"/>
                </a:solidFill>
              </a:rPr>
              <a:t>KHỞI ĐỘNG</a:t>
            </a:r>
            <a:endParaRPr lang="en-US" dirty="0">
              <a:solidFill>
                <a:srgbClr val="FF0000"/>
              </a:solidFill>
            </a:endParaRPr>
          </a:p>
        </p:txBody>
      </p:sp>
      <p:sp>
        <p:nvSpPr>
          <p:cNvPr id="3" name="Content Placeholder 2"/>
          <p:cNvSpPr>
            <a:spLocks noGrp="1"/>
          </p:cNvSpPr>
          <p:nvPr>
            <p:ph idx="1"/>
          </p:nvPr>
        </p:nvSpPr>
        <p:spPr>
          <a:xfrm>
            <a:off x="606380" y="1503653"/>
            <a:ext cx="10515600" cy="4351338"/>
          </a:xfrm>
        </p:spPr>
        <p:txBody>
          <a:bodyPr/>
          <a:lstStyle/>
          <a:p>
            <a:pPr marL="0" indent="0">
              <a:buNone/>
            </a:pPr>
            <a:r>
              <a:rPr lang="vi-VN" b="1" dirty="0"/>
              <a:t/>
            </a:r>
            <a:br>
              <a:rPr lang="vi-VN" b="1" dirty="0"/>
            </a:br>
            <a:r>
              <a:rPr lang="en-US" b="1" dirty="0" smtClean="0"/>
              <a:t>	</a:t>
            </a:r>
            <a:r>
              <a:rPr lang="vi-VN" sz="4800" dirty="0" smtClean="0">
                <a:solidFill>
                  <a:srgbClr val="0070C0"/>
                </a:solidFill>
                <a:latin typeface="+mj-lt"/>
              </a:rPr>
              <a:t>Bằng </a:t>
            </a:r>
            <a:r>
              <a:rPr lang="vi-VN" sz="4800" dirty="0">
                <a:solidFill>
                  <a:srgbClr val="0070C0"/>
                </a:solidFill>
                <a:latin typeface="+mj-lt"/>
              </a:rPr>
              <a:t>sự trải nghiệm và hiểu biết của bản thân, em hãy cho biết hiện nay ở Thành </a:t>
            </a:r>
            <a:r>
              <a:rPr lang="vi-VN" sz="4800" dirty="0" smtClean="0">
                <a:solidFill>
                  <a:srgbClr val="0070C0"/>
                </a:solidFill>
                <a:latin typeface="+mj-lt"/>
              </a:rPr>
              <a:t>phố</a:t>
            </a:r>
            <a:r>
              <a:rPr lang="en-US" sz="4800" dirty="0" smtClean="0">
                <a:solidFill>
                  <a:srgbClr val="0070C0"/>
                </a:solidFill>
                <a:latin typeface="+mj-lt"/>
              </a:rPr>
              <a:t> </a:t>
            </a:r>
            <a:r>
              <a:rPr lang="vi-VN" sz="4800" dirty="0" smtClean="0">
                <a:solidFill>
                  <a:srgbClr val="0070C0"/>
                </a:solidFill>
                <a:latin typeface="+mj-lt"/>
              </a:rPr>
              <a:t>Hồ </a:t>
            </a:r>
            <a:r>
              <a:rPr lang="vi-VN" sz="4800" dirty="0">
                <a:solidFill>
                  <a:srgbClr val="0070C0"/>
                </a:solidFill>
                <a:latin typeface="+mj-lt"/>
              </a:rPr>
              <a:t>Chí Minh có những cộng đồng dân cư nào đang sinh </a:t>
            </a:r>
            <a:r>
              <a:rPr lang="vi-VN" sz="4800" dirty="0" smtClean="0">
                <a:solidFill>
                  <a:srgbClr val="0070C0"/>
                </a:solidFill>
                <a:latin typeface="+mj-lt"/>
              </a:rPr>
              <a:t>sốn</a:t>
            </a:r>
            <a:r>
              <a:rPr lang="en-US" sz="4800" dirty="0" smtClean="0">
                <a:solidFill>
                  <a:srgbClr val="0070C0"/>
                </a:solidFill>
                <a:latin typeface="+mj-lt"/>
              </a:rPr>
              <a:t>g</a:t>
            </a:r>
            <a:r>
              <a:rPr lang="en-US" sz="4800" dirty="0" smtClean="0">
                <a:solidFill>
                  <a:srgbClr val="0070C0"/>
                </a:solidFill>
                <a:latin typeface="Times New Roman" panose="02020603050405020304" pitchFamily="18" charset="0"/>
                <a:cs typeface="Times New Roman" panose="02020603050405020304" pitchFamily="18" charset="0"/>
              </a:rPr>
              <a:t>?</a:t>
            </a:r>
            <a:r>
              <a:rPr lang="vi-VN" sz="4800" dirty="0">
                <a:solidFill>
                  <a:srgbClr val="0070C0"/>
                </a:solidFill>
                <a:latin typeface="+mj-lt"/>
              </a:rPr>
              <a:t/>
            </a:r>
            <a:br>
              <a:rPr lang="vi-VN" sz="4800" dirty="0">
                <a:solidFill>
                  <a:srgbClr val="0070C0"/>
                </a:solidFill>
                <a:latin typeface="+mj-lt"/>
              </a:rPr>
            </a:br>
            <a:endParaRPr lang="en-US" dirty="0">
              <a:solidFill>
                <a:srgbClr val="0070C0"/>
              </a:solidFill>
              <a:latin typeface="+mj-lt"/>
            </a:endParaRPr>
          </a:p>
        </p:txBody>
      </p:sp>
    </p:spTree>
    <p:extLst>
      <p:ext uri="{BB962C8B-B14F-4D97-AF65-F5344CB8AC3E}">
        <p14:creationId xmlns:p14="http://schemas.microsoft.com/office/powerpoint/2010/main" val="29822097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936458" cy="1325563"/>
          </a:xfrm>
        </p:spPr>
        <p:txBody>
          <a:bodyPr>
            <a:normAutofit fontScale="90000"/>
          </a:bodyPr>
          <a:lstStyle/>
          <a:p>
            <a:r>
              <a:rPr lang="vi-VN" b="1" dirty="0">
                <a:solidFill>
                  <a:srgbClr val="FF0000"/>
                </a:solidFill>
              </a:rPr>
              <a:t>III. Ý NGHĨA CỦA CÁCH THỨC TỔ CHỨC CỤM DÂN CƯ Ở THÀNH PHỐ HỒ CHÍ MINH</a:t>
            </a:r>
            <a:endParaRPr lang="en-US" dirty="0"/>
          </a:p>
        </p:txBody>
      </p:sp>
      <p:sp>
        <p:nvSpPr>
          <p:cNvPr id="4" name="Rectangle 3"/>
          <p:cNvSpPr/>
          <p:nvPr/>
        </p:nvSpPr>
        <p:spPr>
          <a:xfrm>
            <a:off x="838200" y="1854153"/>
            <a:ext cx="10936458" cy="5201424"/>
          </a:xfrm>
          <a:prstGeom prst="rect">
            <a:avLst/>
          </a:prstGeom>
        </p:spPr>
        <p:txBody>
          <a:bodyPr wrap="square">
            <a:spAutoFit/>
          </a:bodyPr>
          <a:lstStyle/>
          <a:p>
            <a:r>
              <a:rPr lang="vi-VN" sz="2800" b="1" i="1" dirty="0">
                <a:solidFill>
                  <a:srgbClr val="0070C0"/>
                </a:solidFill>
                <a:latin typeface="Times New Roman" panose="02020603050405020304" pitchFamily="18" charset="0"/>
                <a:cs typeface="Times New Roman" panose="02020603050405020304" pitchFamily="18" charset="0"/>
              </a:rPr>
              <a:t>1. Trong đời sống, văn hoá và xã hội</a:t>
            </a:r>
            <a:endParaRPr lang="en-US" sz="2800" b="1" i="1" dirty="0">
              <a:solidFill>
                <a:srgbClr val="0070C0"/>
              </a:solidFill>
              <a:latin typeface="Times New Roman" panose="02020603050405020304" pitchFamily="18" charset="0"/>
              <a:cs typeface="Times New Roman" panose="02020603050405020304" pitchFamily="18" charset="0"/>
            </a:endParaRPr>
          </a:p>
          <a:p>
            <a:pPr algn="just"/>
            <a:r>
              <a:rPr lang="vi-VN" sz="2400" b="1" dirty="0"/>
              <a:t/>
            </a:r>
            <a:br>
              <a:rPr lang="vi-VN" sz="2400" b="1" dirty="0"/>
            </a:br>
            <a:r>
              <a:rPr lang="vi-VN" sz="3200" b="1" dirty="0">
                <a:latin typeface="Times New Roman" panose="02020603050405020304" pitchFamily="18" charset="0"/>
                <a:cs typeface="Times New Roman" panose="02020603050405020304" pitchFamily="18" charset="0"/>
              </a:rPr>
              <a:t>Sự quần tụ thành các cụm dân cư sẽ giúp cho sự gắn kết cộng đồng trong cụm dân </a:t>
            </a:r>
            <a:r>
              <a:rPr lang="vi-VN" sz="3200" b="1" dirty="0" smtClean="0">
                <a:latin typeface="Times New Roman" panose="02020603050405020304" pitchFamily="18" charset="0"/>
                <a:cs typeface="Times New Roman" panose="02020603050405020304" pitchFamily="18" charset="0"/>
              </a:rPr>
              <a:t>cư</a:t>
            </a:r>
            <a:r>
              <a:rPr lang="en-US" sz="3200" b="1" dirty="0" smtClean="0">
                <a:latin typeface="Times New Roman" panose="02020603050405020304" pitchFamily="18" charset="0"/>
                <a:cs typeface="Times New Roman" panose="02020603050405020304" pitchFamily="18" charset="0"/>
              </a:rPr>
              <a:t> </a:t>
            </a:r>
            <a:r>
              <a:rPr lang="vi-VN" sz="3200" b="1" dirty="0" smtClean="0">
                <a:latin typeface="Times New Roman" panose="02020603050405020304" pitchFamily="18" charset="0"/>
                <a:cs typeface="Times New Roman" panose="02020603050405020304" pitchFamily="18" charset="0"/>
              </a:rPr>
              <a:t>được </a:t>
            </a:r>
            <a:r>
              <a:rPr lang="vi-VN" sz="3200" b="1" dirty="0">
                <a:latin typeface="Times New Roman" panose="02020603050405020304" pitchFamily="18" charset="0"/>
                <a:cs typeface="Times New Roman" panose="02020603050405020304" pitchFamily="18" charset="0"/>
              </a:rPr>
              <a:t>bền chặt và đây cũng là một “thành trì” khá vững chắc để tránh sự mai một </a:t>
            </a:r>
            <a:r>
              <a:rPr lang="vi-VN" sz="3200" b="1" dirty="0" smtClean="0">
                <a:latin typeface="Times New Roman" panose="02020603050405020304" pitchFamily="18" charset="0"/>
                <a:cs typeface="Times New Roman" panose="02020603050405020304" pitchFamily="18" charset="0"/>
              </a:rPr>
              <a:t>về</a:t>
            </a:r>
            <a:r>
              <a:rPr lang="en-US" sz="3200" b="1" dirty="0" smtClean="0">
                <a:latin typeface="Times New Roman" panose="02020603050405020304" pitchFamily="18" charset="0"/>
                <a:cs typeface="Times New Roman" panose="02020603050405020304" pitchFamily="18" charset="0"/>
              </a:rPr>
              <a:t> </a:t>
            </a:r>
            <a:r>
              <a:rPr lang="vi-VN" sz="3200" b="1" dirty="0" smtClean="0">
                <a:latin typeface="Times New Roman" panose="02020603050405020304" pitchFamily="18" charset="0"/>
                <a:cs typeface="Times New Roman" panose="02020603050405020304" pitchFamily="18" charset="0"/>
              </a:rPr>
              <a:t>văn </a:t>
            </a:r>
            <a:r>
              <a:rPr lang="vi-VN" sz="3200" b="1" dirty="0">
                <a:latin typeface="Times New Roman" panose="02020603050405020304" pitchFamily="18" charset="0"/>
                <a:cs typeface="Times New Roman" panose="02020603050405020304" pitchFamily="18" charset="0"/>
              </a:rPr>
              <a:t>hoá theo thời gian.</a:t>
            </a:r>
            <a:endParaRPr lang="en-US" sz="3200" b="1" dirty="0">
              <a:latin typeface="Times New Roman" panose="02020603050405020304" pitchFamily="18" charset="0"/>
              <a:cs typeface="Times New Roman" panose="02020603050405020304" pitchFamily="18" charset="0"/>
            </a:endParaRPr>
          </a:p>
          <a:p>
            <a:pPr algn="just"/>
            <a:r>
              <a:rPr lang="vi-VN" sz="3200" b="1" dirty="0">
                <a:latin typeface="Times New Roman" panose="02020603050405020304" pitchFamily="18" charset="0"/>
                <a:cs typeface="Times New Roman" panose="02020603050405020304" pitchFamily="18" charset="0"/>
              </a:rPr>
              <a:t/>
            </a:r>
            <a:br>
              <a:rPr lang="vi-VN" sz="3200" b="1" dirty="0">
                <a:latin typeface="Times New Roman" panose="02020603050405020304" pitchFamily="18" charset="0"/>
                <a:cs typeface="Times New Roman" panose="02020603050405020304" pitchFamily="18" charset="0"/>
              </a:rPr>
            </a:br>
            <a:r>
              <a:rPr lang="vi-VN" sz="3200" b="1" dirty="0">
                <a:latin typeface="Times New Roman" panose="02020603050405020304" pitchFamily="18" charset="0"/>
                <a:cs typeface="Times New Roman" panose="02020603050405020304" pitchFamily="18" charset="0"/>
              </a:rPr>
              <a:t>Mặt khác, sự hình thành các cụm dân cư văn hoá đặc trưng sẽ tạo điều kiện thuận </a:t>
            </a:r>
            <a:r>
              <a:rPr lang="vi-VN" sz="3200" b="1" dirty="0" smtClean="0">
                <a:latin typeface="Times New Roman" panose="02020603050405020304" pitchFamily="18" charset="0"/>
                <a:cs typeface="Times New Roman" panose="02020603050405020304" pitchFamily="18" charset="0"/>
              </a:rPr>
              <a:t>lợi</a:t>
            </a:r>
            <a:r>
              <a:rPr lang="en-US" sz="3200" b="1" dirty="0" smtClean="0">
                <a:latin typeface="Times New Roman" panose="02020603050405020304" pitchFamily="18" charset="0"/>
                <a:cs typeface="Times New Roman" panose="02020603050405020304" pitchFamily="18" charset="0"/>
              </a:rPr>
              <a:t> </a:t>
            </a:r>
            <a:r>
              <a:rPr lang="vi-VN" sz="3200" b="1" dirty="0" smtClean="0">
                <a:latin typeface="Times New Roman" panose="02020603050405020304" pitchFamily="18" charset="0"/>
                <a:cs typeface="Times New Roman" panose="02020603050405020304" pitchFamily="18" charset="0"/>
              </a:rPr>
              <a:t>để </a:t>
            </a:r>
            <a:r>
              <a:rPr lang="vi-VN" sz="3200" b="1" dirty="0">
                <a:latin typeface="Times New Roman" panose="02020603050405020304" pitchFamily="18" charset="0"/>
                <a:cs typeface="Times New Roman" panose="02020603050405020304" pitchFamily="18" charset="0"/>
              </a:rPr>
              <a:t>hình thành nét văn hoá đặc trưng cho Thành phố Hồ Chí Minh mà không nơi nào có </a:t>
            </a:r>
            <a:r>
              <a:rPr lang="vi-VN" sz="2400" b="1" dirty="0">
                <a:latin typeface="Times New Roman" panose="02020603050405020304" pitchFamily="18" charset="0"/>
                <a:cs typeface="Times New Roman" panose="02020603050405020304" pitchFamily="18" charset="0"/>
              </a:rPr>
              <a:t/>
            </a:r>
            <a:br>
              <a:rPr lang="vi-VN" sz="2400" b="1" dirty="0">
                <a:latin typeface="Times New Roman" panose="02020603050405020304" pitchFamily="18" charset="0"/>
                <a:cs typeface="Times New Roman" panose="02020603050405020304" pitchFamily="18" charset="0"/>
              </a:rPr>
            </a:b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344871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7625" y="1487993"/>
            <a:ext cx="11352625" cy="4351338"/>
          </a:xfrm>
        </p:spPr>
        <p:txBody>
          <a:bodyPr>
            <a:noAutofit/>
          </a:bodyPr>
          <a:lstStyle/>
          <a:p>
            <a:pPr marL="0" indent="0" algn="just">
              <a:buNone/>
            </a:pPr>
            <a:r>
              <a:rPr lang="vi-VN" sz="3600" b="1" i="1" dirty="0">
                <a:solidFill>
                  <a:srgbClr val="0070C0"/>
                </a:solidFill>
                <a:latin typeface="Times New Roman" panose="02020603050405020304" pitchFamily="18" charset="0"/>
                <a:cs typeface="Times New Roman" panose="02020603050405020304" pitchFamily="18" charset="0"/>
              </a:rPr>
              <a:t>2. Trong sản xuất – kinh </a:t>
            </a:r>
            <a:r>
              <a:rPr lang="vi-VN" sz="3600" b="1" i="1" dirty="0" smtClean="0">
                <a:solidFill>
                  <a:srgbClr val="0070C0"/>
                </a:solidFill>
                <a:latin typeface="Times New Roman" panose="02020603050405020304" pitchFamily="18" charset="0"/>
                <a:cs typeface="Times New Roman" panose="02020603050405020304" pitchFamily="18" charset="0"/>
              </a:rPr>
              <a:t>doanh</a:t>
            </a:r>
            <a:endParaRPr lang="en-US" sz="3600" b="1" i="1" dirty="0">
              <a:solidFill>
                <a:srgbClr val="0070C0"/>
              </a:solidFill>
              <a:latin typeface="Times New Roman" panose="02020603050405020304" pitchFamily="18" charset="0"/>
              <a:cs typeface="Times New Roman" panose="02020603050405020304" pitchFamily="18" charset="0"/>
            </a:endParaRPr>
          </a:p>
          <a:p>
            <a:pPr marL="0" indent="0" algn="just">
              <a:buNone/>
            </a:pPr>
            <a:r>
              <a:rPr lang="vi-VN" sz="3600" b="1" i="1" dirty="0"/>
              <a:t/>
            </a:r>
            <a:br>
              <a:rPr lang="vi-VN" sz="3600" b="1" i="1" dirty="0"/>
            </a:br>
            <a:r>
              <a:rPr lang="vi-VN" sz="4000" dirty="0"/>
              <a:t>Việc tập trung theo các làng nghề thủ công truyền thống và các tuyến phố </a:t>
            </a:r>
            <a:r>
              <a:rPr lang="vi-VN" sz="4000" dirty="0" smtClean="0"/>
              <a:t>chuyên</a:t>
            </a:r>
            <a:r>
              <a:rPr lang="en-US" sz="4000" dirty="0" smtClean="0"/>
              <a:t> </a:t>
            </a:r>
            <a:r>
              <a:rPr lang="vi-VN" sz="4000" dirty="0" smtClean="0"/>
              <a:t>doanh </a:t>
            </a:r>
            <a:r>
              <a:rPr lang="vi-VN" sz="4000" dirty="0"/>
              <a:t>đã tạo điều kiện cho các cư dân dễ dàng giúp đỡ nhau trong các hoạt động </a:t>
            </a:r>
            <a:r>
              <a:rPr lang="vi-VN" sz="4000" dirty="0" smtClean="0"/>
              <a:t>sản</a:t>
            </a:r>
            <a:r>
              <a:rPr lang="en-US" sz="4000" dirty="0" smtClean="0"/>
              <a:t> </a:t>
            </a:r>
            <a:r>
              <a:rPr lang="vi-VN" sz="4000" dirty="0" smtClean="0"/>
              <a:t>xuất </a:t>
            </a:r>
            <a:r>
              <a:rPr lang="vi-VN" sz="4000" dirty="0"/>
              <a:t>và kinh doanh theo phương châm:“cùng hội cùng thuyền</a:t>
            </a:r>
            <a:r>
              <a:rPr lang="vi-VN" sz="4000" dirty="0" smtClean="0"/>
              <a:t>”</a:t>
            </a:r>
            <a:r>
              <a:rPr lang="en-US" sz="4000" dirty="0" smtClean="0"/>
              <a:t> </a:t>
            </a:r>
            <a:r>
              <a:rPr lang="vi-VN" sz="4000" dirty="0" smtClean="0"/>
              <a:t>hay</a:t>
            </a:r>
            <a:r>
              <a:rPr lang="en-US" sz="4000" dirty="0" smtClean="0"/>
              <a:t> </a:t>
            </a:r>
            <a:r>
              <a:rPr lang="vi-VN" sz="4000" dirty="0" smtClean="0"/>
              <a:t>“buôn </a:t>
            </a:r>
            <a:r>
              <a:rPr lang="vi-VN" sz="4000" dirty="0"/>
              <a:t>có bạn, bán </a:t>
            </a:r>
            <a:r>
              <a:rPr lang="vi-VN" sz="4000" dirty="0" smtClean="0"/>
              <a:t>có</a:t>
            </a:r>
            <a:r>
              <a:rPr lang="en-US" sz="4000" dirty="0" smtClean="0"/>
              <a:t>  </a:t>
            </a:r>
            <a:r>
              <a:rPr lang="vi-VN" sz="4000" dirty="0" smtClean="0"/>
              <a:t>phường”để </a:t>
            </a:r>
            <a:r>
              <a:rPr lang="vi-VN" sz="4000" dirty="0"/>
              <a:t>bảo vệ quyền lợi và cạnh tranh với bên ngoài</a:t>
            </a:r>
            <a:r>
              <a:rPr lang="vi-VN" sz="4000" dirty="0" smtClean="0"/>
              <a:t>.</a:t>
            </a:r>
            <a:endParaRPr lang="en-US" sz="4000" dirty="0" smtClean="0"/>
          </a:p>
          <a:p>
            <a:pPr marL="0" indent="0" algn="just">
              <a:buNone/>
            </a:pPr>
            <a:r>
              <a:rPr lang="vi-VN" sz="4000" dirty="0" smtClean="0"/>
              <a:t> </a:t>
            </a:r>
            <a:r>
              <a:rPr lang="vi-VN" sz="4000" dirty="0"/>
              <a:t/>
            </a:r>
            <a:br>
              <a:rPr lang="vi-VN" sz="4000" dirty="0"/>
            </a:br>
            <a:endParaRPr lang="en-US" sz="4000" dirty="0"/>
          </a:p>
        </p:txBody>
      </p:sp>
      <p:sp>
        <p:nvSpPr>
          <p:cNvPr id="2" name="Rectangle 1"/>
          <p:cNvSpPr/>
          <p:nvPr/>
        </p:nvSpPr>
        <p:spPr>
          <a:xfrm>
            <a:off x="980048" y="447041"/>
            <a:ext cx="10710203" cy="954107"/>
          </a:xfrm>
          <a:prstGeom prst="rect">
            <a:avLst/>
          </a:prstGeom>
        </p:spPr>
        <p:txBody>
          <a:bodyPr wrap="square">
            <a:spAutoFit/>
          </a:bodyPr>
          <a:lstStyle/>
          <a:p>
            <a:r>
              <a:rPr lang="vi-VN" sz="2800" b="1" dirty="0">
                <a:solidFill>
                  <a:srgbClr val="FF0000"/>
                </a:solidFill>
              </a:rPr>
              <a:t>III. Ý NGHĨA CỦA CÁCH THỨC TỔ CHỨC CỤM DÂN CƯ Ở THÀNH PHỐ HỒ CHÍ MINH</a:t>
            </a:r>
            <a:endParaRPr lang="en-US" sz="2800" dirty="0"/>
          </a:p>
        </p:txBody>
      </p:sp>
    </p:spTree>
    <p:extLst>
      <p:ext uri="{BB962C8B-B14F-4D97-AF65-F5344CB8AC3E}">
        <p14:creationId xmlns:p14="http://schemas.microsoft.com/office/powerpoint/2010/main" val="170435661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8177"/>
            <a:ext cx="10515600" cy="986003"/>
          </a:xfrm>
        </p:spPr>
        <p:txBody>
          <a:bodyPr/>
          <a:lstStyle/>
          <a:p>
            <a:pPr algn="ctr"/>
            <a:r>
              <a:rPr lang="en-US" b="1" dirty="0" err="1" smtClean="0">
                <a:solidFill>
                  <a:srgbClr val="FF0000"/>
                </a:solidFill>
                <a:latin typeface="Times New Roman" panose="02020603050405020304" pitchFamily="18" charset="0"/>
                <a:cs typeface="Times New Roman" panose="02020603050405020304" pitchFamily="18" charset="0"/>
              </a:rPr>
              <a:t>Phiếu</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học</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tập</a:t>
            </a:r>
            <a:endParaRPr lang="en-US" b="1" dirty="0">
              <a:solidFill>
                <a:srgbClr val="FF00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5595279" y="3564552"/>
            <a:ext cx="4468476" cy="2779025"/>
          </a:xfrm>
          <a:prstGeom prst="rect">
            <a:avLst/>
          </a:prstGeom>
        </p:spPr>
      </p:pic>
      <p:sp>
        <p:nvSpPr>
          <p:cNvPr id="3" name="Rectangle 2"/>
          <p:cNvSpPr/>
          <p:nvPr/>
        </p:nvSpPr>
        <p:spPr>
          <a:xfrm>
            <a:off x="281353" y="1047001"/>
            <a:ext cx="11746523" cy="738664"/>
          </a:xfrm>
          <a:prstGeom prst="rect">
            <a:avLst/>
          </a:prstGeom>
        </p:spPr>
        <p:txBody>
          <a:bodyPr wrap="square">
            <a:spAutoFit/>
          </a:bodyPr>
          <a:lstStyle/>
          <a:p>
            <a:r>
              <a:rPr lang="vi-VN" sz="2400" b="1" dirty="0">
                <a:latin typeface="Times New Roman" panose="02020603050405020304" pitchFamily="18" charset="0"/>
                <a:cs typeface="Times New Roman" panose="02020603050405020304" pitchFamily="18" charset="0"/>
              </a:rPr>
              <a:t>1. Vẽ sơ đồ thể hiện </a:t>
            </a:r>
            <a:r>
              <a:rPr lang="vi-VN" sz="2400" b="1" dirty="0" smtClean="0">
                <a:latin typeface="Times New Roman" panose="02020603050405020304" pitchFamily="18" charset="0"/>
                <a:cs typeface="Times New Roman" panose="02020603050405020304" pitchFamily="18" charset="0"/>
              </a:rPr>
              <a:t>nét</a:t>
            </a:r>
            <a:r>
              <a:rPr lang="en-US" sz="2400" b="1" dirty="0" smtClean="0">
                <a:latin typeface="Times New Roman" panose="02020603050405020304" pitchFamily="18" charset="0"/>
                <a:cs typeface="Times New Roman" panose="02020603050405020304" pitchFamily="18" charset="0"/>
              </a:rPr>
              <a:t> </a:t>
            </a:r>
            <a:r>
              <a:rPr lang="vi-VN" sz="2400" b="1" dirty="0" smtClean="0">
                <a:latin typeface="Times New Roman" panose="02020603050405020304" pitchFamily="18" charset="0"/>
                <a:cs typeface="Times New Roman" panose="02020603050405020304" pitchFamily="18" charset="0"/>
              </a:rPr>
              <a:t>đặc </a:t>
            </a:r>
            <a:r>
              <a:rPr lang="vi-VN" sz="2400" b="1" dirty="0">
                <a:latin typeface="Times New Roman" panose="02020603050405020304" pitchFamily="18" charset="0"/>
                <a:cs typeface="Times New Roman" panose="02020603050405020304" pitchFamily="18" charset="0"/>
              </a:rPr>
              <a:t>trưng văn hoá </a:t>
            </a:r>
            <a:r>
              <a:rPr lang="vi-VN" sz="2400" b="1" dirty="0" smtClean="0">
                <a:latin typeface="Times New Roman" panose="02020603050405020304" pitchFamily="18" charset="0"/>
                <a:cs typeface="Times New Roman" panose="02020603050405020304" pitchFamily="18" charset="0"/>
              </a:rPr>
              <a:t>trong</a:t>
            </a:r>
            <a:r>
              <a:rPr lang="en-US" sz="2400" b="1" dirty="0" smtClean="0">
                <a:latin typeface="Times New Roman" panose="02020603050405020304" pitchFamily="18" charset="0"/>
                <a:cs typeface="Times New Roman" panose="02020603050405020304" pitchFamily="18" charset="0"/>
              </a:rPr>
              <a:t> </a:t>
            </a:r>
            <a:r>
              <a:rPr lang="vi-VN" sz="2400" b="1" dirty="0" smtClean="0">
                <a:latin typeface="Times New Roman" panose="02020603050405020304" pitchFamily="18" charset="0"/>
                <a:cs typeface="Times New Roman" panose="02020603050405020304" pitchFamily="18" charset="0"/>
              </a:rPr>
              <a:t>cụm </a:t>
            </a:r>
            <a:r>
              <a:rPr lang="vi-VN" sz="2400" b="1" dirty="0">
                <a:latin typeface="Times New Roman" panose="02020603050405020304" pitchFamily="18" charset="0"/>
                <a:cs typeface="Times New Roman" panose="02020603050405020304" pitchFamily="18" charset="0"/>
              </a:rPr>
              <a:t>dân cư ở Thành </a:t>
            </a:r>
            <a:r>
              <a:rPr lang="vi-VN" sz="2400" b="1" dirty="0" smtClean="0">
                <a:latin typeface="Times New Roman" panose="02020603050405020304" pitchFamily="18" charset="0"/>
                <a:cs typeface="Times New Roman" panose="02020603050405020304" pitchFamily="18" charset="0"/>
              </a:rPr>
              <a:t>phố</a:t>
            </a:r>
            <a:r>
              <a:rPr lang="en-US" sz="2400" b="1" dirty="0" smtClean="0">
                <a:latin typeface="Times New Roman" panose="02020603050405020304" pitchFamily="18" charset="0"/>
                <a:cs typeface="Times New Roman" panose="02020603050405020304" pitchFamily="18" charset="0"/>
              </a:rPr>
              <a:t> </a:t>
            </a:r>
            <a:r>
              <a:rPr lang="vi-VN" sz="2400" b="1" dirty="0" smtClean="0">
                <a:latin typeface="Times New Roman" panose="02020603050405020304" pitchFamily="18" charset="0"/>
                <a:cs typeface="Times New Roman" panose="02020603050405020304" pitchFamily="18" charset="0"/>
              </a:rPr>
              <a:t>Hồ </a:t>
            </a:r>
            <a:r>
              <a:rPr lang="vi-VN" sz="2400" b="1" dirty="0">
                <a:latin typeface="Times New Roman" panose="02020603050405020304" pitchFamily="18" charset="0"/>
                <a:cs typeface="Times New Roman" panose="02020603050405020304" pitchFamily="18" charset="0"/>
              </a:rPr>
              <a:t>Chí Minh</a:t>
            </a:r>
            <a:r>
              <a:rPr lang="vi-VN" sz="2400" dirty="0">
                <a:solidFill>
                  <a:srgbClr val="000000"/>
                </a:solidFill>
                <a:latin typeface="MyriadPro-Regular"/>
              </a:rPr>
              <a:t>.</a:t>
            </a:r>
            <a:r>
              <a:rPr lang="vi-VN" dirty="0">
                <a:solidFill>
                  <a:srgbClr val="000000"/>
                </a:solidFill>
                <a:latin typeface="MyriadPro-Regular"/>
              </a:rPr>
              <a:t/>
            </a:r>
            <a:br>
              <a:rPr lang="vi-VN" dirty="0">
                <a:solidFill>
                  <a:srgbClr val="000000"/>
                </a:solidFill>
                <a:latin typeface="MyriadPro-Regular"/>
              </a:rPr>
            </a:br>
            <a:endParaRPr lang="en-US" dirty="0"/>
          </a:p>
        </p:txBody>
      </p:sp>
      <p:sp>
        <p:nvSpPr>
          <p:cNvPr id="4" name="Rectangle 3"/>
          <p:cNvSpPr/>
          <p:nvPr/>
        </p:nvSpPr>
        <p:spPr>
          <a:xfrm>
            <a:off x="290733" y="3564552"/>
            <a:ext cx="3493477" cy="2308324"/>
          </a:xfrm>
          <a:prstGeom prst="rect">
            <a:avLst/>
          </a:prstGeom>
        </p:spPr>
        <p:txBody>
          <a:bodyPr wrap="square">
            <a:spAutoFit/>
          </a:bodyPr>
          <a:lstStyle/>
          <a:p>
            <a:pPr algn="just"/>
            <a:r>
              <a:rPr lang="vi-VN" sz="2400" b="1" dirty="0">
                <a:latin typeface="Times New Roman" panose="02020603050405020304" pitchFamily="18" charset="0"/>
                <a:cs typeface="Times New Roman" panose="02020603050405020304" pitchFamily="18" charset="0"/>
              </a:rPr>
              <a:t>2. Em hãy hoàn </a:t>
            </a:r>
            <a:r>
              <a:rPr lang="vi-VN" sz="2400" b="1" dirty="0" smtClean="0">
                <a:latin typeface="Times New Roman" panose="02020603050405020304" pitchFamily="18" charset="0"/>
                <a:cs typeface="Times New Roman" panose="02020603050405020304" pitchFamily="18" charset="0"/>
              </a:rPr>
              <a:t>thành</a:t>
            </a:r>
            <a:r>
              <a:rPr lang="en-US" sz="2400" b="1" dirty="0" smtClean="0">
                <a:latin typeface="Times New Roman" panose="02020603050405020304" pitchFamily="18" charset="0"/>
                <a:cs typeface="Times New Roman" panose="02020603050405020304" pitchFamily="18" charset="0"/>
              </a:rPr>
              <a:t> </a:t>
            </a:r>
            <a:r>
              <a:rPr lang="vi-VN" sz="2400" b="1" dirty="0" smtClean="0">
                <a:latin typeface="Times New Roman" panose="02020603050405020304" pitchFamily="18" charset="0"/>
                <a:cs typeface="Times New Roman" panose="02020603050405020304" pitchFamily="18" charset="0"/>
              </a:rPr>
              <a:t>sơ </a:t>
            </a:r>
            <a:r>
              <a:rPr lang="vi-VN" sz="2400" b="1" dirty="0">
                <a:latin typeface="Times New Roman" panose="02020603050405020304" pitchFamily="18" charset="0"/>
                <a:cs typeface="Times New Roman" panose="02020603050405020304" pitchFamily="18" charset="0"/>
              </a:rPr>
              <a:t>đồ dưới đây để tóm tắt</a:t>
            </a:r>
          </a:p>
          <a:p>
            <a:pPr algn="just"/>
            <a:r>
              <a:rPr lang="vi-VN" sz="2400" b="1" dirty="0">
                <a:latin typeface="Times New Roman" panose="02020603050405020304" pitchFamily="18" charset="0"/>
                <a:cs typeface="Times New Roman" panose="02020603050405020304" pitchFamily="18" charset="0"/>
              </a:rPr>
              <a:t>các nét văn hoá </a:t>
            </a:r>
            <a:r>
              <a:rPr lang="vi-VN" sz="2400" b="1" dirty="0" smtClean="0">
                <a:latin typeface="Times New Roman" panose="02020603050405020304" pitchFamily="18" charset="0"/>
                <a:cs typeface="Times New Roman" panose="02020603050405020304" pitchFamily="18" charset="0"/>
              </a:rPr>
              <a:t>đặc</a:t>
            </a:r>
            <a:r>
              <a:rPr lang="en-US" sz="2400" b="1" dirty="0">
                <a:latin typeface="Times New Roman" panose="02020603050405020304" pitchFamily="18" charset="0"/>
                <a:cs typeface="Times New Roman" panose="02020603050405020304" pitchFamily="18" charset="0"/>
              </a:rPr>
              <a:t> </a:t>
            </a:r>
            <a:r>
              <a:rPr lang="vi-VN" sz="2400" b="1" dirty="0" smtClean="0">
                <a:latin typeface="Times New Roman" panose="02020603050405020304" pitchFamily="18" charset="0"/>
                <a:cs typeface="Times New Roman" panose="02020603050405020304" pitchFamily="18" charset="0"/>
              </a:rPr>
              <a:t>trưng</a:t>
            </a:r>
            <a:r>
              <a:rPr lang="en-US" sz="2400" b="1" dirty="0" smtClean="0">
                <a:latin typeface="Times New Roman" panose="02020603050405020304" pitchFamily="18" charset="0"/>
                <a:cs typeface="Times New Roman" panose="02020603050405020304" pitchFamily="18" charset="0"/>
              </a:rPr>
              <a:t> </a:t>
            </a:r>
            <a:r>
              <a:rPr lang="vi-VN" sz="2400" b="1" dirty="0" smtClean="0">
                <a:latin typeface="Times New Roman" panose="02020603050405020304" pitchFamily="18" charset="0"/>
                <a:cs typeface="Times New Roman" panose="02020603050405020304" pitchFamily="18" charset="0"/>
              </a:rPr>
              <a:t>của </a:t>
            </a:r>
            <a:r>
              <a:rPr lang="vi-VN" sz="2400" b="1" dirty="0">
                <a:latin typeface="Times New Roman" panose="02020603050405020304" pitchFamily="18" charset="0"/>
                <a:cs typeface="Times New Roman" panose="02020603050405020304" pitchFamily="18" charset="0"/>
              </a:rPr>
              <a:t>cụm dân cư người </a:t>
            </a:r>
            <a:r>
              <a:rPr lang="vi-VN" sz="2400" b="1" dirty="0" smtClean="0">
                <a:latin typeface="Times New Roman" panose="02020603050405020304" pitchFamily="18" charset="0"/>
                <a:cs typeface="Times New Roman" panose="02020603050405020304" pitchFamily="18" charset="0"/>
              </a:rPr>
              <a:t>Hoa</a:t>
            </a:r>
            <a:r>
              <a:rPr lang="en-US" sz="2400" b="1" dirty="0" smtClean="0">
                <a:latin typeface="Times New Roman" panose="02020603050405020304" pitchFamily="18" charset="0"/>
                <a:cs typeface="Times New Roman" panose="02020603050405020304" pitchFamily="18" charset="0"/>
              </a:rPr>
              <a:t> </a:t>
            </a:r>
            <a:r>
              <a:rPr lang="vi-VN" sz="2400" b="1" dirty="0" smtClean="0">
                <a:latin typeface="Times New Roman" panose="02020603050405020304" pitchFamily="18" charset="0"/>
                <a:cs typeface="Times New Roman" panose="02020603050405020304" pitchFamily="18" charset="0"/>
              </a:rPr>
              <a:t>tại </a:t>
            </a:r>
            <a:r>
              <a:rPr lang="vi-VN" sz="2400" b="1" dirty="0">
                <a:latin typeface="Times New Roman" panose="02020603050405020304" pitchFamily="18" charset="0"/>
                <a:cs typeface="Times New Roman" panose="02020603050405020304" pitchFamily="18" charset="0"/>
              </a:rPr>
              <a:t>Thành phố Hồ Chí Minh.</a:t>
            </a:r>
            <a:endParaRPr lang="en-US" sz="24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548640" y="168177"/>
            <a:ext cx="2518117" cy="461665"/>
          </a:xfrm>
          <a:prstGeom prst="rect">
            <a:avLst/>
          </a:prstGeom>
          <a:noFill/>
        </p:spPr>
        <p:txBody>
          <a:bodyPr wrap="square" rtlCol="0">
            <a:spAutoFit/>
          </a:bodyPr>
          <a:lstStyle/>
          <a:p>
            <a:r>
              <a:rPr lang="en-US" sz="2400" b="1" dirty="0" smtClean="0">
                <a:solidFill>
                  <a:srgbClr val="FF0000"/>
                </a:solidFill>
                <a:latin typeface="Times New Roman" panose="02020603050405020304" pitchFamily="18" charset="0"/>
                <a:cs typeface="Times New Roman" panose="02020603050405020304" pitchFamily="18" charset="0"/>
              </a:rPr>
              <a:t>LUYỆN TẬP</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7511705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120424"/>
            <a:ext cx="10515600" cy="1122481"/>
          </a:xfrm>
        </p:spPr>
        <p:txBody>
          <a:bodyPr/>
          <a:lstStyle/>
          <a:p>
            <a:pPr algn="ctr"/>
            <a:r>
              <a:rPr lang="en-US" b="1" dirty="0">
                <a:solidFill>
                  <a:srgbClr val="FF0000"/>
                </a:solidFill>
                <a:latin typeface="Times New Roman" panose="02020603050405020304" pitchFamily="18" charset="0"/>
                <a:cs typeface="Times New Roman" panose="02020603050405020304" pitchFamily="18" charset="0"/>
              </a:rPr>
              <a:t>VẬN </a:t>
            </a:r>
            <a:r>
              <a:rPr lang="en-US" b="1" dirty="0" smtClean="0">
                <a:solidFill>
                  <a:srgbClr val="FF0000"/>
                </a:solidFill>
                <a:latin typeface="Times New Roman" panose="02020603050405020304" pitchFamily="18" charset="0"/>
                <a:cs typeface="Times New Roman" panose="02020603050405020304" pitchFamily="18" charset="0"/>
              </a:rPr>
              <a:t>DỤNG</a:t>
            </a:r>
            <a:endParaRPr lang="en-US" dirty="0">
              <a:solidFill>
                <a:srgbClr val="FF0000"/>
              </a:solidFill>
            </a:endParaRPr>
          </a:p>
        </p:txBody>
      </p:sp>
      <p:sp>
        <p:nvSpPr>
          <p:cNvPr id="7" name="Content Placeholder 6"/>
          <p:cNvSpPr>
            <a:spLocks noGrp="1"/>
          </p:cNvSpPr>
          <p:nvPr>
            <p:ph idx="1"/>
          </p:nvPr>
        </p:nvSpPr>
        <p:spPr>
          <a:xfrm>
            <a:off x="395785" y="1555165"/>
            <a:ext cx="10958015" cy="4806995"/>
          </a:xfrm>
        </p:spPr>
        <p:txBody>
          <a:bodyPr>
            <a:normAutofit/>
          </a:bodyPr>
          <a:lstStyle/>
          <a:p>
            <a:pPr indent="463550">
              <a:buAutoNum type="arabicPeriod"/>
            </a:pPr>
            <a:r>
              <a:rPr lang="vi-VN" sz="4000" dirty="0">
                <a:latin typeface="Times New Roman" pitchFamily="18" charset="0"/>
                <a:cs typeface="Times New Roman" pitchFamily="18" charset="0"/>
              </a:rPr>
              <a:t>Là công dân trẻ của Thành phố Hồ Chí Minh, em (hoặc nhóm em) cần phải làm</a:t>
            </a:r>
            <a:r>
              <a:rPr lang="en-US" sz="4000" dirty="0">
                <a:latin typeface="Times New Roman" pitchFamily="18" charset="0"/>
                <a:cs typeface="Times New Roman" pitchFamily="18" charset="0"/>
              </a:rPr>
              <a:t> </a:t>
            </a:r>
            <a:r>
              <a:rPr lang="vi-VN" sz="4000" dirty="0">
                <a:latin typeface="Times New Roman" pitchFamily="18" charset="0"/>
                <a:cs typeface="Times New Roman" pitchFamily="18" charset="0"/>
              </a:rPr>
              <a:t>gì trong việc giữ gìn và phát huy những phong cách tốt đẹp của con người Thành phố</a:t>
            </a:r>
            <a:r>
              <a:rPr lang="en-US" sz="4000" dirty="0">
                <a:latin typeface="Times New Roman" pitchFamily="18" charset="0"/>
                <a:cs typeface="Times New Roman" pitchFamily="18" charset="0"/>
              </a:rPr>
              <a:t> </a:t>
            </a:r>
            <a:r>
              <a:rPr lang="vi-VN" sz="4000" dirty="0">
                <a:latin typeface="Times New Roman" pitchFamily="18" charset="0"/>
                <a:cs typeface="Times New Roman" pitchFamily="18" charset="0"/>
              </a:rPr>
              <a:t>Hồ Chí Minh?</a:t>
            </a:r>
            <a:endParaRPr lang="en-US" sz="4000" dirty="0">
              <a:latin typeface="Times New Roman" pitchFamily="18" charset="0"/>
              <a:cs typeface="Times New Roman" pitchFamily="18" charset="0"/>
            </a:endParaRPr>
          </a:p>
          <a:p>
            <a:pPr indent="463550">
              <a:buAutoNum type="arabicPeriod"/>
            </a:pPr>
            <a:r>
              <a:rPr lang="vi-VN" sz="4000" dirty="0">
                <a:latin typeface="Times New Roman" pitchFamily="18" charset="0"/>
                <a:cs typeface="Times New Roman" pitchFamily="18" charset="0"/>
              </a:rPr>
              <a:t>Trong vai trò là hướng dẫn viên du lịch, em sẽ lựa chọn giới thiệu đến du khách</a:t>
            </a:r>
            <a:r>
              <a:rPr lang="en-US" sz="4000" dirty="0">
                <a:latin typeface="Times New Roman" pitchFamily="18" charset="0"/>
                <a:cs typeface="Times New Roman" pitchFamily="18" charset="0"/>
              </a:rPr>
              <a:t> </a:t>
            </a:r>
            <a:r>
              <a:rPr lang="vi-VN" sz="4000" dirty="0">
                <a:latin typeface="Times New Roman" pitchFamily="18" charset="0"/>
                <a:cs typeface="Times New Roman" pitchFamily="18" charset="0"/>
              </a:rPr>
              <a:t>phong cách đặc trưng nào của con người Thành phố Hồ Chí Minh? Vì sao?</a:t>
            </a:r>
            <a:endParaRPr lang="en-US" sz="4000" dirty="0">
              <a:latin typeface="Times New Roman" pitchFamily="18" charset="0"/>
              <a:cs typeface="Times New Roman" pitchFamily="18" charset="0"/>
            </a:endParaRPr>
          </a:p>
          <a:p>
            <a:endParaRPr lang="en-US" sz="3200" dirty="0"/>
          </a:p>
        </p:txBody>
      </p:sp>
    </p:spTree>
    <p:extLst>
      <p:ext uri="{BB962C8B-B14F-4D97-AF65-F5344CB8AC3E}">
        <p14:creationId xmlns:p14="http://schemas.microsoft.com/office/powerpoint/2010/main" val="19969405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28765"/>
            <a:ext cx="10515600" cy="1325563"/>
          </a:xfrm>
        </p:spPr>
        <p:txBody>
          <a:bodyPr>
            <a:normAutofit fontScale="90000"/>
          </a:bodyPr>
          <a:lstStyle/>
          <a:p>
            <a:r>
              <a:rPr lang="vi-VN" sz="3100" b="1" dirty="0">
                <a:solidFill>
                  <a:srgbClr val="FF0000"/>
                </a:solidFill>
              </a:rPr>
              <a:t>I. ĐẶC TRƯNG VĂN HOÁ CƠ BẢN TRONG CÁCH TỔ CHỨC CỤM DÂN CƯ</a:t>
            </a:r>
            <a:r>
              <a:rPr lang="vi-VN" sz="3100" dirty="0">
                <a:solidFill>
                  <a:srgbClr val="FF0000"/>
                </a:solidFill>
              </a:rPr>
              <a:t> </a:t>
            </a:r>
            <a:br>
              <a:rPr lang="vi-VN" sz="3100" dirty="0">
                <a:solidFill>
                  <a:srgbClr val="FF0000"/>
                </a:solidFill>
              </a:rPr>
            </a:br>
            <a:r>
              <a:rPr lang="vi-VN" dirty="0" smtClean="0"/>
              <a:t/>
            </a:r>
            <a:br>
              <a:rPr lang="vi-VN" dirty="0" smtClean="0"/>
            </a:br>
            <a:endParaRPr lang="en-US" dirty="0"/>
          </a:p>
        </p:txBody>
      </p:sp>
      <p:sp>
        <p:nvSpPr>
          <p:cNvPr id="5" name="Rectangle 4"/>
          <p:cNvSpPr/>
          <p:nvPr/>
        </p:nvSpPr>
        <p:spPr>
          <a:xfrm>
            <a:off x="267286" y="1491546"/>
            <a:ext cx="11924714" cy="5693866"/>
          </a:xfrm>
          <a:prstGeom prst="rect">
            <a:avLst/>
          </a:prstGeom>
        </p:spPr>
        <p:txBody>
          <a:bodyPr wrap="square">
            <a:spAutoFit/>
          </a:bodyPr>
          <a:lstStyle/>
          <a:p>
            <a:pPr algn="just"/>
            <a:r>
              <a:rPr lang="en-US" sz="2400" dirty="0" smtClean="0">
                <a:solidFill>
                  <a:srgbClr val="000000"/>
                </a:solidFill>
                <a:latin typeface="MyriadPro-Regular"/>
              </a:rPr>
              <a:t>	</a:t>
            </a:r>
            <a:r>
              <a:rPr lang="vi-VN" sz="2800" dirty="0" smtClean="0">
                <a:solidFill>
                  <a:srgbClr val="000000"/>
                </a:solidFill>
                <a:latin typeface="MyriadPro-Regular"/>
              </a:rPr>
              <a:t>Văn </a:t>
            </a:r>
            <a:r>
              <a:rPr lang="vi-VN" sz="2800" dirty="0">
                <a:solidFill>
                  <a:srgbClr val="000000"/>
                </a:solidFill>
                <a:latin typeface="MyriadPro-Regular"/>
              </a:rPr>
              <a:t>hoá cụm dân cư là những nét văn hoá đặc trưng của một cộng đồng dân </a:t>
            </a:r>
            <a:r>
              <a:rPr lang="vi-VN" sz="2800" dirty="0" smtClean="0">
                <a:solidFill>
                  <a:srgbClr val="000000"/>
                </a:solidFill>
                <a:latin typeface="MyriadPro-Regular"/>
              </a:rPr>
              <a:t>cư</a:t>
            </a:r>
            <a:r>
              <a:rPr lang="en-US" sz="2800" dirty="0" smtClean="0">
                <a:solidFill>
                  <a:srgbClr val="000000"/>
                </a:solidFill>
                <a:latin typeface="MyriadPro-Regular"/>
              </a:rPr>
              <a:t> </a:t>
            </a:r>
            <a:r>
              <a:rPr lang="vi-VN" sz="2800" dirty="0" smtClean="0">
                <a:solidFill>
                  <a:srgbClr val="000000"/>
                </a:solidFill>
                <a:latin typeface="MyriadPro-Regular"/>
              </a:rPr>
              <a:t>sống </a:t>
            </a:r>
            <a:r>
              <a:rPr lang="vi-VN" sz="2800" dirty="0">
                <a:solidFill>
                  <a:srgbClr val="000000"/>
                </a:solidFill>
                <a:latin typeface="MyriadPro-Regular"/>
              </a:rPr>
              <a:t>quần tụ tại một khu vực nhất định</a:t>
            </a:r>
            <a:r>
              <a:rPr lang="vi-VN" sz="2800" dirty="0" smtClean="0">
                <a:solidFill>
                  <a:srgbClr val="000000"/>
                </a:solidFill>
                <a:latin typeface="MyriadPro-Regular"/>
              </a:rPr>
              <a:t>.</a:t>
            </a:r>
            <a:endParaRPr lang="en-US" sz="2800" dirty="0" smtClean="0">
              <a:solidFill>
                <a:srgbClr val="000000"/>
              </a:solidFill>
              <a:latin typeface="MyriadPro-Regular"/>
            </a:endParaRPr>
          </a:p>
          <a:p>
            <a:pPr algn="just"/>
            <a:r>
              <a:rPr lang="en-US" sz="2800" dirty="0">
                <a:solidFill>
                  <a:srgbClr val="000000"/>
                </a:solidFill>
                <a:latin typeface="MyriadPro-Regular"/>
              </a:rPr>
              <a:t>	</a:t>
            </a:r>
            <a:endParaRPr lang="en-US" sz="2800" dirty="0" smtClean="0">
              <a:solidFill>
                <a:srgbClr val="000000"/>
              </a:solidFill>
              <a:latin typeface="MyriadPro-Regular"/>
            </a:endParaRPr>
          </a:p>
          <a:p>
            <a:pPr algn="just"/>
            <a:r>
              <a:rPr lang="en-US" sz="2800" dirty="0" smtClean="0">
                <a:solidFill>
                  <a:srgbClr val="000000"/>
                </a:solidFill>
                <a:latin typeface="MyriadPro-Regular"/>
              </a:rPr>
              <a:t>	</a:t>
            </a:r>
            <a:r>
              <a:rPr lang="vi-VN" sz="2800" dirty="0" smtClean="0">
                <a:solidFill>
                  <a:srgbClr val="000000"/>
                </a:solidFill>
                <a:latin typeface="MyriadPro-Regular"/>
              </a:rPr>
              <a:t>Văn </a:t>
            </a:r>
            <a:r>
              <a:rPr lang="vi-VN" sz="2800" dirty="0">
                <a:solidFill>
                  <a:srgbClr val="000000"/>
                </a:solidFill>
                <a:latin typeface="MyriadPro-Regular"/>
              </a:rPr>
              <a:t>hoá cụm dân cư nhìn chung được thể hiện qua đặc trưng về sinh hoạt văn </a:t>
            </a:r>
            <a:r>
              <a:rPr lang="vi-VN" sz="2800" dirty="0" smtClean="0">
                <a:solidFill>
                  <a:srgbClr val="000000"/>
                </a:solidFill>
                <a:latin typeface="MyriadPro-Regular"/>
              </a:rPr>
              <a:t>hoá</a:t>
            </a:r>
            <a:r>
              <a:rPr lang="en-US" sz="2800" dirty="0" smtClean="0">
                <a:solidFill>
                  <a:srgbClr val="000000"/>
                </a:solidFill>
                <a:latin typeface="MyriadPro-Regular"/>
              </a:rPr>
              <a:t> </a:t>
            </a:r>
            <a:r>
              <a:rPr lang="vi-VN" sz="2800" dirty="0" smtClean="0">
                <a:solidFill>
                  <a:srgbClr val="000000"/>
                </a:solidFill>
                <a:latin typeface="MyriadPro-Regular"/>
              </a:rPr>
              <a:t>(phong </a:t>
            </a:r>
            <a:r>
              <a:rPr lang="vi-VN" sz="2800" dirty="0">
                <a:solidFill>
                  <a:srgbClr val="000000"/>
                </a:solidFill>
                <a:latin typeface="MyriadPro-Regular"/>
              </a:rPr>
              <a:t>tục – tập quán, ngôn ngữ, tín ngưỡng, tôn giáo,...) và hoạt động sản xuất </a:t>
            </a:r>
            <a:r>
              <a:rPr lang="vi-VN" sz="2800" dirty="0" smtClean="0">
                <a:solidFill>
                  <a:srgbClr val="000000"/>
                </a:solidFill>
                <a:latin typeface="MyriadPro-Regular"/>
              </a:rPr>
              <a:t>–kinh </a:t>
            </a:r>
            <a:r>
              <a:rPr lang="vi-VN" sz="2800" dirty="0">
                <a:solidFill>
                  <a:srgbClr val="000000"/>
                </a:solidFill>
                <a:latin typeface="MyriadPro-Regular"/>
              </a:rPr>
              <a:t>doanh của cộng đồng dân cư</a:t>
            </a:r>
            <a:r>
              <a:rPr lang="vi-VN" sz="2800" dirty="0" smtClean="0">
                <a:solidFill>
                  <a:srgbClr val="000000"/>
                </a:solidFill>
                <a:latin typeface="MyriadPro-Regular"/>
              </a:rPr>
              <a:t>.</a:t>
            </a:r>
            <a:endParaRPr lang="en-US" sz="2800" dirty="0" smtClean="0">
              <a:solidFill>
                <a:srgbClr val="000000"/>
              </a:solidFill>
              <a:latin typeface="MyriadPro-Regular"/>
            </a:endParaRPr>
          </a:p>
          <a:p>
            <a:pPr algn="just"/>
            <a:r>
              <a:rPr lang="en-US" sz="2800" dirty="0" smtClean="0">
                <a:solidFill>
                  <a:srgbClr val="000000"/>
                </a:solidFill>
                <a:latin typeface="MyriadPro-Regular"/>
              </a:rPr>
              <a:t> </a:t>
            </a:r>
            <a:r>
              <a:rPr lang="vi-VN" sz="2800" dirty="0">
                <a:solidFill>
                  <a:srgbClr val="000000"/>
                </a:solidFill>
                <a:latin typeface="MyriadPro-Regular"/>
              </a:rPr>
              <a:t/>
            </a:r>
            <a:br>
              <a:rPr lang="vi-VN" sz="2800" dirty="0">
                <a:solidFill>
                  <a:srgbClr val="000000"/>
                </a:solidFill>
                <a:latin typeface="MyriadPro-Regular"/>
              </a:rPr>
            </a:br>
            <a:r>
              <a:rPr lang="en-US" sz="2800" dirty="0" smtClean="0">
                <a:solidFill>
                  <a:srgbClr val="000000"/>
                </a:solidFill>
                <a:latin typeface="MyriadPro-Regular"/>
              </a:rPr>
              <a:t>	</a:t>
            </a:r>
            <a:r>
              <a:rPr lang="vi-VN" sz="2800" dirty="0" smtClean="0">
                <a:solidFill>
                  <a:srgbClr val="000000"/>
                </a:solidFill>
                <a:latin typeface="MyriadPro-Regular"/>
              </a:rPr>
              <a:t>Sự </a:t>
            </a:r>
            <a:r>
              <a:rPr lang="vi-VN" sz="2800" dirty="0">
                <a:solidFill>
                  <a:srgbClr val="000000"/>
                </a:solidFill>
                <a:latin typeface="MyriadPro-Regular"/>
              </a:rPr>
              <a:t>hình </a:t>
            </a:r>
            <a:r>
              <a:rPr lang="vi-VN" sz="2800" dirty="0" smtClean="0">
                <a:solidFill>
                  <a:srgbClr val="000000"/>
                </a:solidFill>
                <a:latin typeface="MyriadPro-Regular"/>
              </a:rPr>
              <a:t>th</a:t>
            </a:r>
            <a:r>
              <a:rPr lang="en-US" sz="2800" dirty="0" err="1" smtClean="0">
                <a:solidFill>
                  <a:srgbClr val="000000"/>
                </a:solidFill>
                <a:latin typeface="MyriadPro-Regular"/>
              </a:rPr>
              <a:t>àn</a:t>
            </a:r>
            <a:r>
              <a:rPr lang="vi-VN" sz="2800" dirty="0" smtClean="0">
                <a:solidFill>
                  <a:srgbClr val="000000"/>
                </a:solidFill>
                <a:latin typeface="MyriadPro-Regular"/>
              </a:rPr>
              <a:t>h </a:t>
            </a:r>
            <a:r>
              <a:rPr lang="vi-VN" sz="2800" dirty="0">
                <a:solidFill>
                  <a:srgbClr val="000000"/>
                </a:solidFill>
                <a:latin typeface="MyriadPro-Regular"/>
              </a:rPr>
              <a:t>các cụm dân cư ở Thành phố Hồ Chí Minh là do sự quần tụ của </a:t>
            </a:r>
            <a:r>
              <a:rPr lang="vi-VN" sz="2800" dirty="0" smtClean="0">
                <a:solidFill>
                  <a:srgbClr val="000000"/>
                </a:solidFill>
                <a:latin typeface="MyriadPro-Regular"/>
              </a:rPr>
              <a:t>các</a:t>
            </a:r>
            <a:r>
              <a:rPr lang="en-US" sz="2800" dirty="0" smtClean="0">
                <a:solidFill>
                  <a:srgbClr val="000000"/>
                </a:solidFill>
                <a:latin typeface="MyriadPro-Regular"/>
              </a:rPr>
              <a:t> </a:t>
            </a:r>
            <a:r>
              <a:rPr lang="vi-VN" sz="2800" dirty="0" smtClean="0">
                <a:solidFill>
                  <a:srgbClr val="000000"/>
                </a:solidFill>
                <a:latin typeface="MyriadPro-Regular"/>
              </a:rPr>
              <a:t>nhóm </a:t>
            </a:r>
            <a:r>
              <a:rPr lang="vi-VN" sz="2800" dirty="0">
                <a:solidFill>
                  <a:srgbClr val="000000"/>
                </a:solidFill>
                <a:latin typeface="MyriadPro-Regular"/>
              </a:rPr>
              <a:t>dân cư có sự tương đồng về: nguồn gốc – xuất xứ, dân tộc, tín ngưỡng, tôn </a:t>
            </a:r>
            <a:r>
              <a:rPr lang="vi-VN" sz="2800" dirty="0" smtClean="0">
                <a:solidFill>
                  <a:srgbClr val="000000"/>
                </a:solidFill>
                <a:latin typeface="MyriadPro-Regular"/>
              </a:rPr>
              <a:t>giáo,</a:t>
            </a:r>
            <a:r>
              <a:rPr lang="en-US" sz="2800" dirty="0" smtClean="0">
                <a:solidFill>
                  <a:srgbClr val="000000"/>
                </a:solidFill>
                <a:latin typeface="MyriadPro-Regular"/>
              </a:rPr>
              <a:t> </a:t>
            </a:r>
            <a:r>
              <a:rPr lang="vi-VN" sz="2800" dirty="0" smtClean="0">
                <a:solidFill>
                  <a:srgbClr val="000000"/>
                </a:solidFill>
                <a:latin typeface="MyriadPro-Regular"/>
              </a:rPr>
              <a:t>hoạt </a:t>
            </a:r>
            <a:r>
              <a:rPr lang="vi-VN" sz="2800" dirty="0">
                <a:solidFill>
                  <a:srgbClr val="000000"/>
                </a:solidFill>
                <a:latin typeface="MyriadPro-Regular"/>
              </a:rPr>
              <a:t>động sản xuất – kinh doanh,… Một số cách thức tổ chức các cụm dân cư </a:t>
            </a:r>
            <a:r>
              <a:rPr lang="vi-VN" sz="2800" dirty="0" smtClean="0">
                <a:solidFill>
                  <a:srgbClr val="000000"/>
                </a:solidFill>
                <a:latin typeface="MyriadPro-Regular"/>
              </a:rPr>
              <a:t>ở</a:t>
            </a:r>
            <a:r>
              <a:rPr lang="en-US" sz="2800" dirty="0" smtClean="0">
                <a:solidFill>
                  <a:srgbClr val="000000"/>
                </a:solidFill>
                <a:latin typeface="MyriadPro-Regular"/>
              </a:rPr>
              <a:t> </a:t>
            </a:r>
            <a:r>
              <a:rPr lang="vi-VN" sz="2800" dirty="0" smtClean="0">
                <a:solidFill>
                  <a:srgbClr val="000000"/>
                </a:solidFill>
                <a:latin typeface="MyriadPro-Regular"/>
              </a:rPr>
              <a:t>Thành </a:t>
            </a:r>
            <a:r>
              <a:rPr lang="vi-VN" sz="2800" dirty="0">
                <a:solidFill>
                  <a:srgbClr val="000000"/>
                </a:solidFill>
                <a:latin typeface="MyriadPro-Regular"/>
              </a:rPr>
              <a:t>phố Hồ Chí Minh</a:t>
            </a:r>
            <a:r>
              <a:rPr lang="vi-VN" sz="2800" dirty="0" smtClean="0">
                <a:solidFill>
                  <a:srgbClr val="000000"/>
                </a:solidFill>
                <a:latin typeface="MyriadPro-Regular"/>
              </a:rPr>
              <a:t>:</a:t>
            </a:r>
            <a:endParaRPr lang="en-US" sz="2800" dirty="0">
              <a:solidFill>
                <a:srgbClr val="000000"/>
              </a:solidFill>
              <a:latin typeface="MyriadPro-Regular"/>
            </a:endParaRPr>
          </a:p>
          <a:p>
            <a:pPr algn="just"/>
            <a:r>
              <a:rPr lang="vi-VN" sz="2800" dirty="0" smtClean="0"/>
              <a:t> </a:t>
            </a:r>
            <a:r>
              <a:rPr lang="vi-VN" sz="2800" dirty="0"/>
              <a:t/>
            </a:r>
            <a:br>
              <a:rPr lang="vi-VN" sz="2800" dirty="0"/>
            </a:br>
            <a:endParaRPr lang="en-US" sz="2800" dirty="0"/>
          </a:p>
        </p:txBody>
      </p:sp>
    </p:spTree>
    <p:extLst>
      <p:ext uri="{BB962C8B-B14F-4D97-AF65-F5344CB8AC3E}">
        <p14:creationId xmlns:p14="http://schemas.microsoft.com/office/powerpoint/2010/main" val="25316044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5496" y="201352"/>
            <a:ext cx="10515600" cy="1325563"/>
          </a:xfrm>
        </p:spPr>
        <p:txBody>
          <a:bodyPr>
            <a:normAutofit/>
          </a:bodyPr>
          <a:lstStyle/>
          <a:p>
            <a:pPr algn="ctr"/>
            <a:r>
              <a:rPr lang="vi-VN" sz="3600" b="1" dirty="0" smtClean="0">
                <a:solidFill>
                  <a:srgbClr val="FF0000"/>
                </a:solidFill>
              </a:rPr>
              <a:t>Cụm </a:t>
            </a:r>
            <a:r>
              <a:rPr lang="vi-VN" sz="3600" b="1" dirty="0">
                <a:solidFill>
                  <a:srgbClr val="FF0000"/>
                </a:solidFill>
              </a:rPr>
              <a:t>dân cư theo dân tộc:</a:t>
            </a:r>
            <a:endParaRPr lang="en-US" sz="3600" b="1" dirty="0">
              <a:solidFill>
                <a:srgbClr val="FF0000"/>
              </a:solidFill>
            </a:endParaRPr>
          </a:p>
        </p:txBody>
      </p:sp>
      <p:sp>
        <p:nvSpPr>
          <p:cNvPr id="3" name="Content Placeholder 2"/>
          <p:cNvSpPr>
            <a:spLocks noGrp="1"/>
          </p:cNvSpPr>
          <p:nvPr>
            <p:ph idx="1"/>
          </p:nvPr>
        </p:nvSpPr>
        <p:spPr>
          <a:xfrm>
            <a:off x="295422" y="1337944"/>
            <a:ext cx="11605846" cy="5215255"/>
          </a:xfrm>
        </p:spPr>
        <p:txBody>
          <a:bodyPr>
            <a:normAutofit fontScale="47500" lnSpcReduction="20000"/>
          </a:bodyPr>
          <a:lstStyle/>
          <a:p>
            <a:pPr marL="0" indent="0">
              <a:buNone/>
            </a:pPr>
            <a:r>
              <a:rPr lang="vi-VN" dirty="0"/>
              <a:t/>
            </a:r>
            <a:br>
              <a:rPr lang="vi-VN" dirty="0"/>
            </a:br>
            <a:r>
              <a:rPr lang="vi-VN" sz="7300" dirty="0">
                <a:latin typeface="Times New Roman" panose="02020603050405020304" pitchFamily="18" charset="0"/>
                <a:cs typeface="Times New Roman" panose="02020603050405020304" pitchFamily="18" charset="0"/>
              </a:rPr>
              <a:t>+ Người Việt (Kinh): phân bố rộng trên toàn Thành phố</a:t>
            </a:r>
            <a:r>
              <a:rPr lang="vi-VN" sz="7300" dirty="0" smtClean="0">
                <a:latin typeface="Times New Roman" panose="02020603050405020304" pitchFamily="18" charset="0"/>
                <a:cs typeface="Times New Roman" panose="02020603050405020304" pitchFamily="18" charset="0"/>
              </a:rPr>
              <a:t>.</a:t>
            </a:r>
            <a:endParaRPr lang="en-US" sz="7300" dirty="0" smtClean="0">
              <a:latin typeface="Times New Roman" panose="02020603050405020304" pitchFamily="18" charset="0"/>
              <a:cs typeface="Times New Roman" panose="02020603050405020304" pitchFamily="18" charset="0"/>
            </a:endParaRPr>
          </a:p>
          <a:p>
            <a:pPr marL="0" indent="0">
              <a:buNone/>
            </a:pPr>
            <a:endParaRPr lang="en-US" sz="7300" dirty="0">
              <a:latin typeface="Times New Roman" panose="02020603050405020304" pitchFamily="18" charset="0"/>
              <a:cs typeface="Times New Roman" panose="02020603050405020304" pitchFamily="18" charset="0"/>
            </a:endParaRPr>
          </a:p>
          <a:p>
            <a:pPr marL="0" indent="0">
              <a:buNone/>
            </a:pPr>
            <a:r>
              <a:rPr lang="vi-VN" sz="7300" dirty="0" smtClean="0">
                <a:latin typeface="Times New Roman" panose="02020603050405020304" pitchFamily="18" charset="0"/>
                <a:cs typeface="Times New Roman" panose="02020603050405020304" pitchFamily="18" charset="0"/>
              </a:rPr>
              <a:t>+ </a:t>
            </a:r>
            <a:r>
              <a:rPr lang="vi-VN" sz="7300" dirty="0">
                <a:latin typeface="Times New Roman" panose="02020603050405020304" pitchFamily="18" charset="0"/>
                <a:cs typeface="Times New Roman" panose="02020603050405020304" pitchFamily="18" charset="0"/>
              </a:rPr>
              <a:t>Người Hoa: tập trung theo các hẻm phố, xung quanh các cơ sở tôn giáo cộng </a:t>
            </a:r>
            <a:r>
              <a:rPr lang="vi-VN" sz="7300" dirty="0" smtClean="0">
                <a:latin typeface="Times New Roman" panose="02020603050405020304" pitchFamily="18" charset="0"/>
                <a:cs typeface="Times New Roman" panose="02020603050405020304" pitchFamily="18" charset="0"/>
              </a:rPr>
              <a:t>đồng</a:t>
            </a:r>
            <a:r>
              <a:rPr lang="en-US" sz="7300" dirty="0" smtClean="0">
                <a:latin typeface="Times New Roman" panose="02020603050405020304" pitchFamily="18" charset="0"/>
                <a:cs typeface="Times New Roman" panose="02020603050405020304" pitchFamily="18" charset="0"/>
              </a:rPr>
              <a:t> </a:t>
            </a:r>
            <a:r>
              <a:rPr lang="vi-VN" sz="7300" dirty="0" smtClean="0">
                <a:latin typeface="Times New Roman" panose="02020603050405020304" pitchFamily="18" charset="0"/>
                <a:cs typeface="Times New Roman" panose="02020603050405020304" pitchFamily="18" charset="0"/>
              </a:rPr>
              <a:t>ở </a:t>
            </a:r>
            <a:r>
              <a:rPr lang="vi-VN" sz="7300" dirty="0">
                <a:latin typeface="Times New Roman" panose="02020603050405020304" pitchFamily="18" charset="0"/>
                <a:cs typeface="Times New Roman" panose="02020603050405020304" pitchFamily="18" charset="0"/>
              </a:rPr>
              <a:t>Quận 5, Quận 6 và Quận 11,...</a:t>
            </a:r>
            <a:br>
              <a:rPr lang="vi-VN" sz="7300" dirty="0">
                <a:latin typeface="Times New Roman" panose="02020603050405020304" pitchFamily="18" charset="0"/>
                <a:cs typeface="Times New Roman" panose="02020603050405020304" pitchFamily="18" charset="0"/>
              </a:rPr>
            </a:br>
            <a:endParaRPr lang="en-US" sz="7300" dirty="0" smtClean="0">
              <a:latin typeface="Times New Roman" panose="02020603050405020304" pitchFamily="18" charset="0"/>
              <a:cs typeface="Times New Roman" panose="02020603050405020304" pitchFamily="18" charset="0"/>
            </a:endParaRPr>
          </a:p>
          <a:p>
            <a:pPr marL="0" indent="0">
              <a:buNone/>
            </a:pPr>
            <a:r>
              <a:rPr lang="vi-VN" sz="7300" dirty="0" smtClean="0">
                <a:latin typeface="Times New Roman" panose="02020603050405020304" pitchFamily="18" charset="0"/>
                <a:cs typeface="Times New Roman" panose="02020603050405020304" pitchFamily="18" charset="0"/>
              </a:rPr>
              <a:t>+ </a:t>
            </a:r>
            <a:r>
              <a:rPr lang="vi-VN" sz="7300" dirty="0">
                <a:latin typeface="Times New Roman" panose="02020603050405020304" pitchFamily="18" charset="0"/>
                <a:cs typeface="Times New Roman" panose="02020603050405020304" pitchFamily="18" charset="0"/>
              </a:rPr>
              <a:t>Người Chăm: tập trung thành các xóm quần tụ tại các thánh đường Hồi </a:t>
            </a:r>
            <a:r>
              <a:rPr lang="vi-VN" sz="7300" dirty="0" smtClean="0">
                <a:latin typeface="Times New Roman" panose="02020603050405020304" pitchFamily="18" charset="0"/>
                <a:cs typeface="Times New Roman" panose="02020603050405020304" pitchFamily="18" charset="0"/>
              </a:rPr>
              <a:t>giáo</a:t>
            </a:r>
            <a:r>
              <a:rPr lang="en-US" sz="7300" dirty="0" smtClean="0">
                <a:latin typeface="Times New Roman" panose="02020603050405020304" pitchFamily="18" charset="0"/>
                <a:cs typeface="Times New Roman" panose="02020603050405020304" pitchFamily="18" charset="0"/>
              </a:rPr>
              <a:t> </a:t>
            </a:r>
            <a:r>
              <a:rPr lang="vi-VN" sz="7300" dirty="0" smtClean="0">
                <a:latin typeface="Times New Roman" panose="02020603050405020304" pitchFamily="18" charset="0"/>
                <a:cs typeface="Times New Roman" panose="02020603050405020304" pitchFamily="18" charset="0"/>
              </a:rPr>
              <a:t>ở </a:t>
            </a:r>
            <a:r>
              <a:rPr lang="vi-VN" sz="7300" dirty="0">
                <a:latin typeface="Times New Roman" panose="02020603050405020304" pitchFamily="18" charset="0"/>
                <a:cs typeface="Times New Roman" panose="02020603050405020304" pitchFamily="18" charset="0"/>
              </a:rPr>
              <a:t>Quận 1, Quận 3, Quận 8,...</a:t>
            </a:r>
            <a:br>
              <a:rPr lang="vi-VN" sz="7300" dirty="0">
                <a:latin typeface="Times New Roman" panose="02020603050405020304" pitchFamily="18" charset="0"/>
                <a:cs typeface="Times New Roman" panose="02020603050405020304" pitchFamily="18" charset="0"/>
              </a:rPr>
            </a:br>
            <a:endParaRPr lang="en-US" sz="7300" dirty="0" smtClean="0">
              <a:latin typeface="Times New Roman" panose="02020603050405020304" pitchFamily="18" charset="0"/>
              <a:cs typeface="Times New Roman" panose="02020603050405020304" pitchFamily="18" charset="0"/>
            </a:endParaRPr>
          </a:p>
          <a:p>
            <a:pPr marL="0" indent="0">
              <a:buNone/>
            </a:pPr>
            <a:r>
              <a:rPr lang="vi-VN" sz="7300" dirty="0" smtClean="0">
                <a:latin typeface="Times New Roman" panose="02020603050405020304" pitchFamily="18" charset="0"/>
                <a:cs typeface="Times New Roman" panose="02020603050405020304" pitchFamily="18" charset="0"/>
              </a:rPr>
              <a:t>+ </a:t>
            </a:r>
            <a:r>
              <a:rPr lang="vi-VN" sz="7300" dirty="0">
                <a:latin typeface="Times New Roman" panose="02020603050405020304" pitchFamily="18" charset="0"/>
                <a:cs typeface="Times New Roman" panose="02020603050405020304" pitchFamily="18" charset="0"/>
              </a:rPr>
              <a:t>Người Khơ-me: tập trung ở gần các ngôi chùa Khơ-me ở Quận 3, quận Tân Bình,… </a:t>
            </a:r>
            <a:br>
              <a:rPr lang="vi-VN" sz="7300" dirty="0">
                <a:latin typeface="Times New Roman" panose="02020603050405020304" pitchFamily="18" charset="0"/>
                <a:cs typeface="Times New Roman" panose="02020603050405020304" pitchFamily="18" charset="0"/>
              </a:rPr>
            </a:br>
            <a:endParaRPr lang="en-US" sz="7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04514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14751" y="206062"/>
            <a:ext cx="9835322" cy="523220"/>
          </a:xfrm>
          <a:prstGeom prst="rect">
            <a:avLst/>
          </a:prstGeom>
          <a:noFill/>
        </p:spPr>
        <p:txBody>
          <a:bodyPr wrap="square" rtlCol="0">
            <a:spAutoFit/>
          </a:bodyPr>
          <a:lstStyle/>
          <a:p>
            <a:pPr algn="ctr"/>
            <a:r>
              <a:rPr lang="vi-VN" sz="2800" b="1" dirty="0" smtClean="0">
                <a:solidFill>
                  <a:srgbClr val="FF0000"/>
                </a:solidFill>
                <a:latin typeface="+mj-lt"/>
              </a:rPr>
              <a:t>Cụm </a:t>
            </a:r>
            <a:r>
              <a:rPr lang="vi-VN" sz="2800" b="1" dirty="0">
                <a:solidFill>
                  <a:srgbClr val="FF0000"/>
                </a:solidFill>
                <a:latin typeface="+mj-lt"/>
              </a:rPr>
              <a:t>dân cư theo tôn giáo:</a:t>
            </a:r>
            <a:endParaRPr lang="en-US" sz="2800" b="1" dirty="0">
              <a:solidFill>
                <a:srgbClr val="FF0000"/>
              </a:solidFill>
              <a:latin typeface="+mj-lt"/>
              <a:cs typeface="Times New Roman" panose="02020603050405020304" pitchFamily="18" charset="0"/>
            </a:endParaRPr>
          </a:p>
        </p:txBody>
      </p:sp>
      <p:sp>
        <p:nvSpPr>
          <p:cNvPr id="3" name="Rectangle 2"/>
          <p:cNvSpPr/>
          <p:nvPr/>
        </p:nvSpPr>
        <p:spPr>
          <a:xfrm>
            <a:off x="205729" y="467672"/>
            <a:ext cx="5890271" cy="6771084"/>
          </a:xfrm>
          <a:prstGeom prst="rect">
            <a:avLst/>
          </a:prstGeom>
        </p:spPr>
        <p:txBody>
          <a:bodyPr wrap="square">
            <a:spAutoFit/>
          </a:bodyPr>
          <a:lstStyle/>
          <a:p>
            <a:pPr algn="just"/>
            <a:r>
              <a:rPr lang="vi-VN" dirty="0">
                <a:solidFill>
                  <a:srgbClr val="000000"/>
                </a:solidFill>
                <a:latin typeface="MyriadPro-Regular"/>
              </a:rPr>
              <a:t/>
            </a:r>
            <a:br>
              <a:rPr lang="vi-VN" dirty="0">
                <a:solidFill>
                  <a:srgbClr val="000000"/>
                </a:solidFill>
                <a:latin typeface="MyriadPro-Regular"/>
              </a:rPr>
            </a:br>
            <a:r>
              <a:rPr lang="vi-VN" sz="3200" dirty="0">
                <a:solidFill>
                  <a:srgbClr val="000000"/>
                </a:solidFill>
                <a:latin typeface="Times New Roman" panose="02020603050405020304" pitchFamily="18" charset="0"/>
                <a:cs typeface="Times New Roman" panose="02020603050405020304" pitchFamily="18" charset="0"/>
              </a:rPr>
              <a:t>+ Công giáo: tập trung theo các họ đạo, chủ yếu ở 3 khu vực: phía bắc quận Gò </a:t>
            </a:r>
            <a:r>
              <a:rPr lang="vi-VN" sz="3200" dirty="0" smtClean="0">
                <a:solidFill>
                  <a:srgbClr val="000000"/>
                </a:solidFill>
                <a:latin typeface="Times New Roman" panose="02020603050405020304" pitchFamily="18" charset="0"/>
                <a:cs typeface="Times New Roman" panose="02020603050405020304" pitchFamily="18" charset="0"/>
              </a:rPr>
              <a:t>Vấp</a:t>
            </a:r>
            <a:r>
              <a:rPr lang="en-US" sz="3200" dirty="0" smtClean="0">
                <a:solidFill>
                  <a:srgbClr val="000000"/>
                </a:solidFill>
                <a:latin typeface="Times New Roman" panose="02020603050405020304" pitchFamily="18" charset="0"/>
                <a:cs typeface="Times New Roman" panose="02020603050405020304" pitchFamily="18" charset="0"/>
              </a:rPr>
              <a:t>, </a:t>
            </a:r>
            <a:r>
              <a:rPr lang="vi-VN" sz="3200" dirty="0" smtClean="0">
                <a:solidFill>
                  <a:srgbClr val="000000"/>
                </a:solidFill>
                <a:latin typeface="Times New Roman" panose="02020603050405020304" pitchFamily="18" charset="0"/>
                <a:cs typeface="Times New Roman" panose="02020603050405020304" pitchFamily="18" charset="0"/>
              </a:rPr>
              <a:t>dọc </a:t>
            </a:r>
            <a:r>
              <a:rPr lang="vi-VN" sz="3200" dirty="0">
                <a:solidFill>
                  <a:srgbClr val="000000"/>
                </a:solidFill>
                <a:latin typeface="Times New Roman" panose="02020603050405020304" pitchFamily="18" charset="0"/>
                <a:cs typeface="Times New Roman" panose="02020603050405020304" pitchFamily="18" charset="0"/>
              </a:rPr>
              <a:t>theo đường Cách mạng tháng Tám và dọc đường Phạm Thế Hiển</a:t>
            </a:r>
            <a:r>
              <a:rPr lang="vi-VN" sz="3200" dirty="0" smtClean="0">
                <a:solidFill>
                  <a:srgbClr val="000000"/>
                </a:solidFill>
                <a:latin typeface="Times New Roman" panose="02020603050405020304" pitchFamily="18" charset="0"/>
                <a:cs typeface="Times New Roman" panose="02020603050405020304" pitchFamily="18" charset="0"/>
              </a:rPr>
              <a:t>.</a:t>
            </a:r>
            <a:endParaRPr lang="en-US" sz="3200" dirty="0" smtClean="0">
              <a:solidFill>
                <a:srgbClr val="000000"/>
              </a:solidFill>
              <a:latin typeface="Times New Roman" panose="02020603050405020304" pitchFamily="18" charset="0"/>
              <a:cs typeface="Times New Roman" panose="02020603050405020304" pitchFamily="18" charset="0"/>
            </a:endParaRPr>
          </a:p>
          <a:p>
            <a:pPr algn="just"/>
            <a:r>
              <a:rPr lang="vi-VN" sz="3200" dirty="0">
                <a:solidFill>
                  <a:srgbClr val="000000"/>
                </a:solidFill>
                <a:latin typeface="Times New Roman" panose="02020603050405020304" pitchFamily="18" charset="0"/>
                <a:cs typeface="Times New Roman" panose="02020603050405020304" pitchFamily="18" charset="0"/>
              </a:rPr>
              <a:t/>
            </a:r>
            <a:br>
              <a:rPr lang="vi-VN" sz="3200" dirty="0">
                <a:solidFill>
                  <a:srgbClr val="000000"/>
                </a:solidFill>
                <a:latin typeface="Times New Roman" panose="02020603050405020304" pitchFamily="18" charset="0"/>
                <a:cs typeface="Times New Roman" panose="02020603050405020304" pitchFamily="18" charset="0"/>
              </a:rPr>
            </a:br>
            <a:r>
              <a:rPr lang="vi-VN" sz="3200" dirty="0">
                <a:solidFill>
                  <a:srgbClr val="000000"/>
                </a:solidFill>
                <a:latin typeface="Times New Roman" panose="02020603050405020304" pitchFamily="18" charset="0"/>
                <a:cs typeface="Times New Roman" panose="02020603050405020304" pitchFamily="18" charset="0"/>
              </a:rPr>
              <a:t>+ Hồi giáo: người Chăm sống quần tụ quanh một thánh đường Hồi giáo</a:t>
            </a:r>
            <a:r>
              <a:rPr lang="vi-VN" sz="3200" dirty="0" smtClean="0">
                <a:solidFill>
                  <a:srgbClr val="000000"/>
                </a:solidFill>
                <a:latin typeface="Times New Roman" panose="02020603050405020304" pitchFamily="18" charset="0"/>
                <a:cs typeface="Times New Roman" panose="02020603050405020304" pitchFamily="18" charset="0"/>
              </a:rPr>
              <a:t>,...</a:t>
            </a:r>
            <a:endParaRPr lang="en-US" sz="3200" dirty="0" smtClean="0">
              <a:solidFill>
                <a:srgbClr val="000000"/>
              </a:solidFill>
              <a:latin typeface="Times New Roman" panose="02020603050405020304" pitchFamily="18" charset="0"/>
              <a:cs typeface="Times New Roman" panose="02020603050405020304" pitchFamily="18" charset="0"/>
            </a:endParaRPr>
          </a:p>
          <a:p>
            <a:pPr algn="just"/>
            <a:r>
              <a:rPr lang="vi-VN" sz="3200" dirty="0">
                <a:solidFill>
                  <a:srgbClr val="000000"/>
                </a:solidFill>
                <a:latin typeface="Times New Roman" panose="02020603050405020304" pitchFamily="18" charset="0"/>
                <a:cs typeface="Times New Roman" panose="02020603050405020304" pitchFamily="18" charset="0"/>
              </a:rPr>
              <a:t/>
            </a:r>
            <a:br>
              <a:rPr lang="vi-VN" sz="3200" dirty="0">
                <a:solidFill>
                  <a:srgbClr val="000000"/>
                </a:solidFill>
                <a:latin typeface="Times New Roman" panose="02020603050405020304" pitchFamily="18" charset="0"/>
                <a:cs typeface="Times New Roman" panose="02020603050405020304" pitchFamily="18" charset="0"/>
              </a:rPr>
            </a:br>
            <a:r>
              <a:rPr lang="vi-VN" sz="3200" dirty="0">
                <a:solidFill>
                  <a:srgbClr val="000000"/>
                </a:solidFill>
                <a:latin typeface="Times New Roman" panose="02020603050405020304" pitchFamily="18" charset="0"/>
                <a:cs typeface="Times New Roman" panose="02020603050405020304" pitchFamily="18" charset="0"/>
              </a:rPr>
              <a:t>+ Tôn giáo khác: cư dân sống tập trung ở gần các cơ sở thờ tự</a:t>
            </a:r>
            <a:r>
              <a:rPr lang="vi-VN" sz="3200" dirty="0">
                <a:latin typeface="Times New Roman" panose="02020603050405020304" pitchFamily="18" charset="0"/>
                <a:cs typeface="Times New Roman" panose="02020603050405020304" pitchFamily="18" charset="0"/>
              </a:rPr>
              <a:t> </a:t>
            </a:r>
            <a:br>
              <a:rPr lang="vi-VN" sz="3200" dirty="0">
                <a:latin typeface="Times New Roman" panose="02020603050405020304" pitchFamily="18" charset="0"/>
                <a:cs typeface="Times New Roman" panose="02020603050405020304" pitchFamily="18" charset="0"/>
              </a:rPr>
            </a:br>
            <a:endParaRPr lang="en-US" sz="32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7844626" y="622512"/>
            <a:ext cx="3012264" cy="2344486"/>
          </a:xfrm>
          <a:prstGeom prst="rect">
            <a:avLst/>
          </a:prstGeom>
        </p:spPr>
      </p:pic>
      <p:pic>
        <p:nvPicPr>
          <p:cNvPr id="5" name="Picture 4"/>
          <p:cNvPicPr>
            <a:picLocks noChangeAspect="1"/>
          </p:cNvPicPr>
          <p:nvPr/>
        </p:nvPicPr>
        <p:blipFill>
          <a:blip r:embed="rId3"/>
          <a:stretch>
            <a:fillRect/>
          </a:stretch>
        </p:blipFill>
        <p:spPr>
          <a:xfrm>
            <a:off x="8043582" y="3168203"/>
            <a:ext cx="2716650" cy="2979957"/>
          </a:xfrm>
          <a:prstGeom prst="rect">
            <a:avLst/>
          </a:prstGeom>
        </p:spPr>
      </p:pic>
      <p:sp>
        <p:nvSpPr>
          <p:cNvPr id="6" name="Rectangle 5"/>
          <p:cNvSpPr/>
          <p:nvPr/>
        </p:nvSpPr>
        <p:spPr>
          <a:xfrm>
            <a:off x="6096000" y="6118191"/>
            <a:ext cx="6096000" cy="646331"/>
          </a:xfrm>
          <a:prstGeom prst="rect">
            <a:avLst/>
          </a:prstGeom>
        </p:spPr>
        <p:txBody>
          <a:bodyPr>
            <a:spAutoFit/>
          </a:bodyPr>
          <a:lstStyle/>
          <a:p>
            <a:pPr algn="ctr"/>
            <a:r>
              <a:rPr lang="vi-VN" i="1" dirty="0">
                <a:solidFill>
                  <a:srgbClr val="333333"/>
                </a:solidFill>
                <a:latin typeface="Times New Roman" panose="02020603050405020304" pitchFamily="18" charset="0"/>
                <a:cs typeface="Times New Roman" panose="02020603050405020304" pitchFamily="18" charset="0"/>
              </a:rPr>
              <a:t>Chính điện Thánh đường Jamiul Muslimin 52 Nguyễn Văn Trỗi, Quận Phú </a:t>
            </a:r>
            <a:r>
              <a:rPr lang="vi-VN" i="1" dirty="0" smtClean="0">
                <a:solidFill>
                  <a:srgbClr val="333333"/>
                </a:solidFill>
                <a:latin typeface="Times New Roman" panose="02020603050405020304" pitchFamily="18" charset="0"/>
                <a:cs typeface="Times New Roman" panose="02020603050405020304" pitchFamily="18" charset="0"/>
              </a:rPr>
              <a:t>Nhuận</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5664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14751" y="193165"/>
            <a:ext cx="9835322" cy="1077218"/>
          </a:xfrm>
          <a:prstGeom prst="rect">
            <a:avLst/>
          </a:prstGeom>
          <a:noFill/>
        </p:spPr>
        <p:txBody>
          <a:bodyPr wrap="square" rtlCol="0">
            <a:spAutoFit/>
          </a:bodyPr>
          <a:lstStyle/>
          <a:p>
            <a:pPr algn="ctr"/>
            <a:r>
              <a:rPr lang="vi-VN" sz="2800" dirty="0" smtClean="0">
                <a:solidFill>
                  <a:srgbClr val="000000"/>
                </a:solidFill>
                <a:latin typeface="MyriadPro-Regular"/>
              </a:rPr>
              <a:t> </a:t>
            </a:r>
            <a:r>
              <a:rPr lang="vi-VN" sz="3200" b="1" dirty="0">
                <a:solidFill>
                  <a:srgbClr val="FF0000"/>
                </a:solidFill>
                <a:latin typeface="+mj-lt"/>
              </a:rPr>
              <a:t>Cụm dân cư theo hoạt động sản xuất – kinh doanh:</a:t>
            </a:r>
            <a:br>
              <a:rPr lang="vi-VN" sz="3200" b="1" dirty="0">
                <a:solidFill>
                  <a:srgbClr val="FF0000"/>
                </a:solidFill>
                <a:latin typeface="+mj-lt"/>
              </a:rPr>
            </a:br>
            <a:endParaRPr lang="en-US" sz="3200" b="1" dirty="0">
              <a:solidFill>
                <a:srgbClr val="FF0000"/>
              </a:solidFill>
              <a:latin typeface="+mj-lt"/>
              <a:cs typeface="Times New Roman" panose="02020603050405020304" pitchFamily="18" charset="0"/>
            </a:endParaRPr>
          </a:p>
        </p:txBody>
      </p:sp>
      <p:sp>
        <p:nvSpPr>
          <p:cNvPr id="2" name="Rectangle 1"/>
          <p:cNvSpPr/>
          <p:nvPr/>
        </p:nvSpPr>
        <p:spPr>
          <a:xfrm>
            <a:off x="1005840" y="964394"/>
            <a:ext cx="5867400" cy="6494085"/>
          </a:xfrm>
          <a:prstGeom prst="rect">
            <a:avLst/>
          </a:prstGeom>
        </p:spPr>
        <p:txBody>
          <a:bodyPr wrap="square">
            <a:spAutoFit/>
          </a:bodyPr>
          <a:lstStyle/>
          <a:p>
            <a:pPr algn="just"/>
            <a:r>
              <a:rPr lang="vi-VN" sz="3200" b="1" dirty="0" smtClean="0">
                <a:solidFill>
                  <a:srgbClr val="000000"/>
                </a:solidFill>
                <a:latin typeface="+mj-lt"/>
              </a:rPr>
              <a:t>+ </a:t>
            </a:r>
            <a:r>
              <a:rPr lang="vi-VN" sz="3200" b="1" dirty="0">
                <a:solidFill>
                  <a:srgbClr val="000000"/>
                </a:solidFill>
                <a:latin typeface="+mj-lt"/>
              </a:rPr>
              <a:t>Làng nghề truyền thống: làng nghề truyền thống đúc lư đồng An Hội, làng </a:t>
            </a:r>
            <a:r>
              <a:rPr lang="vi-VN" sz="3200" b="1" dirty="0" smtClean="0">
                <a:solidFill>
                  <a:srgbClr val="000000"/>
                </a:solidFill>
                <a:latin typeface="+mj-lt"/>
              </a:rPr>
              <a:t>nghề</a:t>
            </a:r>
            <a:r>
              <a:rPr lang="en-US" sz="3200" b="1" dirty="0" smtClean="0">
                <a:solidFill>
                  <a:srgbClr val="000000"/>
                </a:solidFill>
                <a:latin typeface="+mj-lt"/>
              </a:rPr>
              <a:t> </a:t>
            </a:r>
            <a:r>
              <a:rPr lang="vi-VN" sz="3200" b="1" dirty="0" smtClean="0">
                <a:solidFill>
                  <a:srgbClr val="000000"/>
                </a:solidFill>
                <a:latin typeface="+mj-lt"/>
              </a:rPr>
              <a:t>truyền </a:t>
            </a:r>
            <a:r>
              <a:rPr lang="vi-VN" sz="3200" b="1" dirty="0">
                <a:solidFill>
                  <a:srgbClr val="000000"/>
                </a:solidFill>
                <a:latin typeface="+mj-lt"/>
              </a:rPr>
              <a:t>thống dệt vải Bảy Hiền</a:t>
            </a:r>
            <a:r>
              <a:rPr lang="vi-VN" sz="3200" b="1" dirty="0" smtClean="0">
                <a:solidFill>
                  <a:srgbClr val="000000"/>
                </a:solidFill>
                <a:latin typeface="+mj-lt"/>
              </a:rPr>
              <a:t>,…</a:t>
            </a:r>
            <a:endParaRPr lang="en-US" sz="3200" b="1" dirty="0" smtClean="0">
              <a:solidFill>
                <a:srgbClr val="000000"/>
              </a:solidFill>
              <a:latin typeface="+mj-lt"/>
            </a:endParaRPr>
          </a:p>
          <a:p>
            <a:pPr algn="just"/>
            <a:endParaRPr lang="en-US" sz="3200" b="1" dirty="0" smtClean="0">
              <a:solidFill>
                <a:srgbClr val="000000"/>
              </a:solidFill>
              <a:latin typeface="+mj-lt"/>
            </a:endParaRPr>
          </a:p>
          <a:p>
            <a:pPr algn="just"/>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Phố</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chuyên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doanh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phố</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chuyên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kinh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doanh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phố</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chuyên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doanh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hoa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Hồ</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Thị</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Kỷ</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Quận</a:t>
            </a:r>
            <a:r>
              <a:rPr lang="en-US" sz="3200" b="1" dirty="0">
                <a:latin typeface="Times New Roman" panose="02020603050405020304" pitchFamily="18" charset="0"/>
                <a:cs typeface="Times New Roman" panose="02020603050405020304" pitchFamily="18" charset="0"/>
              </a:rPr>
              <a:t> 10), </a:t>
            </a:r>
            <a:r>
              <a:rPr lang="en-US" sz="3200" b="1" dirty="0" err="1">
                <a:latin typeface="Times New Roman" panose="02020603050405020304" pitchFamily="18" charset="0"/>
                <a:cs typeface="Times New Roman" panose="02020603050405020304" pitchFamily="18" charset="0"/>
              </a:rPr>
              <a:t>phố</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chuyên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doanh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đồ</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nội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thất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Ngô</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Tất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Tố</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Quận</a:t>
            </a:r>
            <a:r>
              <a:rPr lang="en-US" sz="3200" b="1" dirty="0">
                <a:latin typeface="Times New Roman" panose="02020603050405020304" pitchFamily="18" charset="0"/>
                <a:cs typeface="Times New Roman" panose="02020603050405020304" pitchFamily="18" charset="0"/>
              </a:rPr>
              <a:t> 10), </a:t>
            </a:r>
            <a:r>
              <a:rPr lang="en-US" sz="3200" b="1" dirty="0" err="1">
                <a:latin typeface="Times New Roman" panose="02020603050405020304" pitchFamily="18" charset="0"/>
                <a:cs typeface="Times New Roman" panose="02020603050405020304" pitchFamily="18" charset="0"/>
              </a:rPr>
              <a:t>phố</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tranh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Trần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Phú</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Quận</a:t>
            </a:r>
            <a:r>
              <a:rPr lang="en-US" sz="3200" b="1" dirty="0">
                <a:latin typeface="Times New Roman" panose="02020603050405020304" pitchFamily="18" charset="0"/>
                <a:cs typeface="Times New Roman" panose="02020603050405020304" pitchFamily="18" charset="0"/>
              </a:rPr>
              <a:t> 5</a:t>
            </a:r>
            <a:r>
              <a:rPr lang="en-US" sz="3200" b="1" dirty="0" smtClean="0">
                <a:latin typeface="Times New Roman" panose="02020603050405020304" pitchFamily="18" charset="0"/>
                <a:cs typeface="Times New Roman" panose="02020603050405020304" pitchFamily="18" charset="0"/>
              </a:rPr>
              <a:t>),...</a:t>
            </a:r>
          </a:p>
          <a:p>
            <a:pPr algn="just"/>
            <a:r>
              <a:rPr lang="vi-VN" sz="3200" dirty="0">
                <a:solidFill>
                  <a:srgbClr val="000000"/>
                </a:solidFill>
                <a:latin typeface="MyriadPro-Regular"/>
              </a:rPr>
              <a:t/>
            </a:r>
            <a:br>
              <a:rPr lang="vi-VN" sz="3200" dirty="0">
                <a:solidFill>
                  <a:srgbClr val="000000"/>
                </a:solidFill>
                <a:latin typeface="MyriadPro-Regular"/>
              </a:rPr>
            </a:br>
            <a:endParaRPr lang="en-US" sz="3200" dirty="0"/>
          </a:p>
        </p:txBody>
      </p:sp>
      <p:sp>
        <p:nvSpPr>
          <p:cNvPr id="5" name="Rectangle 4"/>
          <p:cNvSpPr/>
          <p:nvPr/>
        </p:nvSpPr>
        <p:spPr>
          <a:xfrm>
            <a:off x="1005840" y="3541716"/>
            <a:ext cx="6096000" cy="954107"/>
          </a:xfrm>
          <a:prstGeom prst="rect">
            <a:avLst/>
          </a:prstGeom>
        </p:spPr>
        <p:txBody>
          <a:bodyPr>
            <a:spAutoFit/>
          </a:bodyPr>
          <a:lstStyle/>
          <a:p>
            <a:r>
              <a:rPr lang="en-US" sz="2800" dirty="0"/>
              <a:t/>
            </a:r>
            <a:br>
              <a:rPr lang="en-US" sz="2800" dirty="0"/>
            </a:br>
            <a:endParaRPr lang="en-US" sz="2800" dirty="0"/>
          </a:p>
        </p:txBody>
      </p:sp>
      <p:sp>
        <p:nvSpPr>
          <p:cNvPr id="3" name="AutoShape 2" descr="Làng dệt Bảy Hiền"/>
          <p:cNvSpPr>
            <a:spLocks noChangeAspect="1" noChangeArrowheads="1"/>
          </p:cNvSpPr>
          <p:nvPr/>
        </p:nvSpPr>
        <p:spPr bwMode="auto">
          <a:xfrm>
            <a:off x="4053840" y="2289414"/>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2"/>
          <a:stretch>
            <a:fillRect/>
          </a:stretch>
        </p:blipFill>
        <p:spPr>
          <a:xfrm>
            <a:off x="7887527" y="919842"/>
            <a:ext cx="3578840" cy="2381555"/>
          </a:xfrm>
          <a:prstGeom prst="rect">
            <a:avLst/>
          </a:prstGeom>
        </p:spPr>
      </p:pic>
      <p:pic>
        <p:nvPicPr>
          <p:cNvPr id="7" name="Picture 6"/>
          <p:cNvPicPr>
            <a:picLocks noChangeAspect="1"/>
          </p:cNvPicPr>
          <p:nvPr/>
        </p:nvPicPr>
        <p:blipFill>
          <a:blip r:embed="rId3"/>
          <a:stretch>
            <a:fillRect/>
          </a:stretch>
        </p:blipFill>
        <p:spPr>
          <a:xfrm>
            <a:off x="7887527" y="3821817"/>
            <a:ext cx="3704273" cy="2454008"/>
          </a:xfrm>
          <a:prstGeom prst="rect">
            <a:avLst/>
          </a:prstGeom>
        </p:spPr>
      </p:pic>
      <p:sp>
        <p:nvSpPr>
          <p:cNvPr id="8" name="TextBox 7"/>
          <p:cNvSpPr txBox="1"/>
          <p:nvPr/>
        </p:nvSpPr>
        <p:spPr>
          <a:xfrm>
            <a:off x="7493391" y="3334659"/>
            <a:ext cx="4698609" cy="369332"/>
          </a:xfrm>
          <a:prstGeom prst="rect">
            <a:avLst/>
          </a:prstGeom>
          <a:noFill/>
        </p:spPr>
        <p:txBody>
          <a:bodyPr wrap="square" rtlCol="0">
            <a:spAutoFit/>
          </a:bodyPr>
          <a:lstStyle/>
          <a:p>
            <a:r>
              <a:rPr lang="en-US" b="1" dirty="0" smtClean="0">
                <a:solidFill>
                  <a:srgbClr val="FF0000"/>
                </a:solidFill>
                <a:latin typeface="Times New Roman" panose="02020603050405020304" pitchFamily="18" charset="0"/>
                <a:cs typeface="Times New Roman" panose="02020603050405020304" pitchFamily="18" charset="0"/>
              </a:rPr>
              <a:t>L</a:t>
            </a:r>
            <a:r>
              <a:rPr lang="vi-VN" b="1" dirty="0" smtClean="0">
                <a:solidFill>
                  <a:srgbClr val="FF0000"/>
                </a:solidFill>
                <a:latin typeface="Times New Roman" panose="02020603050405020304" pitchFamily="18" charset="0"/>
                <a:cs typeface="Times New Roman" panose="02020603050405020304" pitchFamily="18" charset="0"/>
              </a:rPr>
              <a:t>àng </a:t>
            </a:r>
            <a:r>
              <a:rPr lang="vi-VN" b="1" dirty="0">
                <a:solidFill>
                  <a:srgbClr val="FF0000"/>
                </a:solidFill>
                <a:latin typeface="Times New Roman" panose="02020603050405020304" pitchFamily="18" charset="0"/>
                <a:cs typeface="Times New Roman" panose="02020603050405020304" pitchFamily="18" charset="0"/>
              </a:rPr>
              <a:t>nghề</a:t>
            </a:r>
            <a:r>
              <a:rPr lang="en-US" b="1" dirty="0">
                <a:solidFill>
                  <a:srgbClr val="FF0000"/>
                </a:solidFill>
                <a:latin typeface="Times New Roman" panose="02020603050405020304" pitchFamily="18" charset="0"/>
                <a:cs typeface="Times New Roman" panose="02020603050405020304" pitchFamily="18" charset="0"/>
              </a:rPr>
              <a:t> </a:t>
            </a:r>
            <a:r>
              <a:rPr lang="vi-VN" b="1" dirty="0">
                <a:solidFill>
                  <a:srgbClr val="FF0000"/>
                </a:solidFill>
                <a:latin typeface="Times New Roman" panose="02020603050405020304" pitchFamily="18" charset="0"/>
                <a:cs typeface="Times New Roman" panose="02020603050405020304" pitchFamily="18" charset="0"/>
              </a:rPr>
              <a:t>truyền thống dệt vải Bảy </a:t>
            </a:r>
            <a:r>
              <a:rPr lang="vi-VN" b="1" dirty="0" smtClean="0">
                <a:solidFill>
                  <a:srgbClr val="FF0000"/>
                </a:solidFill>
                <a:latin typeface="Times New Roman" panose="02020603050405020304" pitchFamily="18" charset="0"/>
                <a:cs typeface="Times New Roman" panose="02020603050405020304" pitchFamily="18" charset="0"/>
              </a:rPr>
              <a:t>Hiền</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8205273" y="6288853"/>
            <a:ext cx="3162300" cy="369332"/>
          </a:xfrm>
          <a:prstGeom prst="rect">
            <a:avLst/>
          </a:prstGeom>
          <a:noFill/>
        </p:spPr>
        <p:txBody>
          <a:bodyPr wrap="square" rtlCol="0">
            <a:spAutoFit/>
          </a:bodyPr>
          <a:lstStyle/>
          <a:p>
            <a:r>
              <a:rPr lang="en-US" b="1" dirty="0" err="1" smtClean="0">
                <a:solidFill>
                  <a:srgbClr val="FF0000"/>
                </a:solidFill>
                <a:latin typeface="Times New Roman" panose="02020603050405020304" pitchFamily="18" charset="0"/>
                <a:cs typeface="Times New Roman" panose="02020603050405020304" pitchFamily="18" charset="0"/>
              </a:rPr>
              <a:t>Chợ</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hoa</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Hồ</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Thị</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Kỷ</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Quận</a:t>
            </a:r>
            <a:r>
              <a:rPr lang="en-US" b="1" dirty="0">
                <a:solidFill>
                  <a:srgbClr val="FF0000"/>
                </a:solidFill>
                <a:latin typeface="Times New Roman" panose="02020603050405020304" pitchFamily="18" charset="0"/>
                <a:cs typeface="Times New Roman" panose="02020603050405020304" pitchFamily="18" charset="0"/>
              </a:rPr>
              <a:t> 10</a:t>
            </a:r>
            <a:r>
              <a:rPr lang="en-US" b="1" dirty="0" smtClean="0">
                <a:solidFill>
                  <a:srgbClr val="FF0000"/>
                </a:solidFill>
                <a:latin typeface="Times New Roman" panose="02020603050405020304" pitchFamily="18" charset="0"/>
                <a:cs typeface="Times New Roman" panose="02020603050405020304" pitchFamily="18" charset="0"/>
              </a:rPr>
              <a:t>)</a:t>
            </a:r>
            <a:endParaRPr lang="en-US"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23333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14751" y="206062"/>
            <a:ext cx="9835322" cy="1077218"/>
          </a:xfrm>
          <a:prstGeom prst="rect">
            <a:avLst/>
          </a:prstGeom>
          <a:noFill/>
        </p:spPr>
        <p:txBody>
          <a:bodyPr wrap="square" rtlCol="0">
            <a:spAutoFit/>
          </a:bodyPr>
          <a:lstStyle/>
          <a:p>
            <a:pPr algn="ctr"/>
            <a:r>
              <a:rPr lang="vi-VN" sz="3200" b="1" dirty="0" smtClean="0">
                <a:solidFill>
                  <a:srgbClr val="FF0000"/>
                </a:solidFill>
                <a:latin typeface="+mj-lt"/>
              </a:rPr>
              <a:t>Cụm </a:t>
            </a:r>
            <a:r>
              <a:rPr lang="vi-VN" sz="3200" b="1" dirty="0">
                <a:solidFill>
                  <a:srgbClr val="FF0000"/>
                </a:solidFill>
                <a:latin typeface="+mj-lt"/>
              </a:rPr>
              <a:t>dân cư theo nguồn gốc – xuất </a:t>
            </a:r>
            <a:r>
              <a:rPr lang="vi-VN" sz="3200" b="1" dirty="0" smtClean="0">
                <a:solidFill>
                  <a:srgbClr val="FF0000"/>
                </a:solidFill>
                <a:latin typeface="+mj-lt"/>
              </a:rPr>
              <a:t>xứ</a:t>
            </a:r>
            <a:r>
              <a:rPr lang="vi-VN" sz="3200" b="1" dirty="0">
                <a:solidFill>
                  <a:srgbClr val="FF0000"/>
                </a:solidFill>
                <a:latin typeface="+mj-lt"/>
              </a:rPr>
              <a:t/>
            </a:r>
            <a:br>
              <a:rPr lang="vi-VN" sz="3200" b="1" dirty="0">
                <a:solidFill>
                  <a:srgbClr val="FF0000"/>
                </a:solidFill>
                <a:latin typeface="+mj-lt"/>
              </a:rPr>
            </a:br>
            <a:endParaRPr lang="en-US" sz="3200" b="1" dirty="0">
              <a:solidFill>
                <a:srgbClr val="FF0000"/>
              </a:solidFill>
              <a:latin typeface="+mj-lt"/>
              <a:cs typeface="Times New Roman" panose="02020603050405020304" pitchFamily="18" charset="0"/>
            </a:endParaRPr>
          </a:p>
        </p:txBody>
      </p:sp>
      <p:sp>
        <p:nvSpPr>
          <p:cNvPr id="3" name="Rectangle 2"/>
          <p:cNvSpPr/>
          <p:nvPr/>
        </p:nvSpPr>
        <p:spPr>
          <a:xfrm>
            <a:off x="309489" y="1062841"/>
            <a:ext cx="11662117" cy="5909310"/>
          </a:xfrm>
          <a:prstGeom prst="rect">
            <a:avLst/>
          </a:prstGeom>
        </p:spPr>
        <p:txBody>
          <a:bodyPr wrap="square">
            <a:spAutoFit/>
          </a:bodyPr>
          <a:lstStyle/>
          <a:p>
            <a:r>
              <a:rPr lang="vi-VN" sz="5400" dirty="0" smtClean="0">
                <a:solidFill>
                  <a:srgbClr val="000000"/>
                </a:solidFill>
                <a:latin typeface="+mj-lt"/>
              </a:rPr>
              <a:t>+ </a:t>
            </a:r>
            <a:r>
              <a:rPr lang="vi-VN" sz="5400" dirty="0">
                <a:solidFill>
                  <a:srgbClr val="000000"/>
                </a:solidFill>
                <a:latin typeface="+mj-lt"/>
              </a:rPr>
              <a:t>Các tỉnh, thành trong nước nhập cư đến: người gốc Quảng Nam tập trung ở </a:t>
            </a:r>
            <a:r>
              <a:rPr lang="vi-VN" sz="5400" dirty="0" smtClean="0">
                <a:solidFill>
                  <a:srgbClr val="000000"/>
                </a:solidFill>
                <a:latin typeface="+mj-lt"/>
              </a:rPr>
              <a:t>khu</a:t>
            </a:r>
            <a:r>
              <a:rPr lang="en-US" sz="5400" dirty="0" smtClean="0">
                <a:solidFill>
                  <a:srgbClr val="000000"/>
                </a:solidFill>
                <a:latin typeface="+mj-lt"/>
              </a:rPr>
              <a:t> </a:t>
            </a:r>
            <a:r>
              <a:rPr lang="vi-VN" sz="5400" dirty="0" smtClean="0">
                <a:solidFill>
                  <a:srgbClr val="000000"/>
                </a:solidFill>
                <a:latin typeface="+mj-lt"/>
              </a:rPr>
              <a:t>Bảy </a:t>
            </a:r>
            <a:r>
              <a:rPr lang="vi-VN" sz="5400" dirty="0">
                <a:solidFill>
                  <a:srgbClr val="000000"/>
                </a:solidFill>
                <a:latin typeface="+mj-lt"/>
              </a:rPr>
              <a:t>Hiền (quận Tân Bình); người miền Bắc tập trung ở ngã ba Ông Tạ, xóm Chiếu </a:t>
            </a:r>
            <a:r>
              <a:rPr lang="vi-VN" sz="5400" dirty="0" smtClean="0">
                <a:solidFill>
                  <a:srgbClr val="000000"/>
                </a:solidFill>
                <a:latin typeface="+mj-lt"/>
              </a:rPr>
              <a:t>–</a:t>
            </a:r>
            <a:r>
              <a:rPr lang="en-US" sz="5400" dirty="0" smtClean="0">
                <a:solidFill>
                  <a:srgbClr val="000000"/>
                </a:solidFill>
                <a:latin typeface="+mj-lt"/>
              </a:rPr>
              <a:t> </a:t>
            </a:r>
            <a:r>
              <a:rPr lang="vi-VN" sz="5400" dirty="0" smtClean="0">
                <a:solidFill>
                  <a:srgbClr val="000000"/>
                </a:solidFill>
                <a:latin typeface="+mj-lt"/>
              </a:rPr>
              <a:t>Khánh </a:t>
            </a:r>
            <a:r>
              <a:rPr lang="vi-VN" sz="5400" dirty="0">
                <a:solidFill>
                  <a:srgbClr val="000000"/>
                </a:solidFill>
                <a:latin typeface="+mj-lt"/>
              </a:rPr>
              <a:t>Hội, xóm Mới – Gò Vấp;...</a:t>
            </a:r>
            <a:br>
              <a:rPr lang="vi-VN" sz="5400" dirty="0">
                <a:solidFill>
                  <a:srgbClr val="000000"/>
                </a:solidFill>
                <a:latin typeface="+mj-lt"/>
              </a:rPr>
            </a:br>
            <a:endParaRPr lang="en-US" sz="5400" dirty="0">
              <a:latin typeface="+mj-lt"/>
            </a:endParaRPr>
          </a:p>
        </p:txBody>
      </p:sp>
    </p:spTree>
    <p:extLst>
      <p:ext uri="{BB962C8B-B14F-4D97-AF65-F5344CB8AC3E}">
        <p14:creationId xmlns:p14="http://schemas.microsoft.com/office/powerpoint/2010/main" val="37526641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1246" y="612604"/>
            <a:ext cx="10515600" cy="1325563"/>
          </a:xfrm>
        </p:spPr>
        <p:txBody>
          <a:bodyPr/>
          <a:lstStyle/>
          <a:p>
            <a:r>
              <a:rPr lang="vi-VN" b="1" dirty="0">
                <a:solidFill>
                  <a:srgbClr val="FF0000"/>
                </a:solidFill>
              </a:rPr>
              <a:t>Cụm dân cư theo nguồn gốc – xuất xứ</a:t>
            </a:r>
            <a:endParaRPr lang="en-US" dirty="0"/>
          </a:p>
        </p:txBody>
      </p:sp>
      <p:sp>
        <p:nvSpPr>
          <p:cNvPr id="3" name="Content Placeholder 2"/>
          <p:cNvSpPr>
            <a:spLocks noGrp="1"/>
          </p:cNvSpPr>
          <p:nvPr>
            <p:ph idx="1"/>
          </p:nvPr>
        </p:nvSpPr>
        <p:spPr>
          <a:xfrm>
            <a:off x="464235" y="1825625"/>
            <a:ext cx="11394830" cy="4351338"/>
          </a:xfrm>
        </p:spPr>
        <p:txBody>
          <a:bodyPr>
            <a:noAutofit/>
          </a:bodyPr>
          <a:lstStyle/>
          <a:p>
            <a:pPr marL="0" indent="0">
              <a:buNone/>
            </a:pPr>
            <a:r>
              <a:rPr lang="vi-VN" sz="3600" dirty="0">
                <a:solidFill>
                  <a:srgbClr val="000000"/>
                </a:solidFill>
              </a:rPr>
              <a:t>+ Nhóm người nước ngoài nhập cư</a:t>
            </a:r>
            <a:r>
              <a:rPr lang="vi-VN" sz="3600" dirty="0" smtClean="0">
                <a:solidFill>
                  <a:srgbClr val="000000"/>
                </a:solidFill>
              </a:rPr>
              <a:t>:</a:t>
            </a:r>
            <a:endParaRPr lang="en-US" sz="3600" dirty="0" smtClean="0">
              <a:solidFill>
                <a:srgbClr val="000000"/>
              </a:solidFill>
            </a:endParaRPr>
          </a:p>
          <a:p>
            <a:pPr marL="0" indent="0">
              <a:buNone/>
            </a:pPr>
            <a:r>
              <a:rPr lang="vi-VN" sz="3600" dirty="0">
                <a:solidFill>
                  <a:srgbClr val="000000"/>
                </a:solidFill>
              </a:rPr>
              <a:t/>
            </a:r>
            <a:br>
              <a:rPr lang="vi-VN" sz="3600" dirty="0">
                <a:solidFill>
                  <a:srgbClr val="000000"/>
                </a:solidFill>
              </a:rPr>
            </a:br>
            <a:r>
              <a:rPr lang="vi-VN" sz="3600" dirty="0">
                <a:solidFill>
                  <a:srgbClr val="000000"/>
                </a:solidFill>
              </a:rPr>
              <a:t>• Phố Mã Lai trên đường Nguyễn An Ninh, Quận 1.</a:t>
            </a:r>
            <a:br>
              <a:rPr lang="vi-VN" sz="3600" dirty="0">
                <a:solidFill>
                  <a:srgbClr val="000000"/>
                </a:solidFill>
              </a:rPr>
            </a:br>
            <a:r>
              <a:rPr lang="vi-VN" sz="3600" dirty="0">
                <a:solidFill>
                  <a:srgbClr val="000000"/>
                </a:solidFill>
              </a:rPr>
              <a:t>• Phố Hàn Quốc trên đường Phạm Văn Hai, quận Tân Bình.</a:t>
            </a:r>
            <a:br>
              <a:rPr lang="vi-VN" sz="3600" dirty="0">
                <a:solidFill>
                  <a:srgbClr val="000000"/>
                </a:solidFill>
              </a:rPr>
            </a:br>
            <a:r>
              <a:rPr lang="vi-VN" sz="3600" dirty="0">
                <a:solidFill>
                  <a:srgbClr val="000000"/>
                </a:solidFill>
              </a:rPr>
              <a:t>• Phố Nhật Bản trên đường Hồ Văn Huê, quận Phú Nhuận.</a:t>
            </a:r>
            <a:br>
              <a:rPr lang="vi-VN" sz="3600" dirty="0">
                <a:solidFill>
                  <a:srgbClr val="000000"/>
                </a:solidFill>
              </a:rPr>
            </a:br>
            <a:r>
              <a:rPr lang="vi-VN" sz="3600" dirty="0">
                <a:solidFill>
                  <a:srgbClr val="000000"/>
                </a:solidFill>
              </a:rPr>
              <a:t>• Phố“Tây ba lô”trên đường Phạm Ngũ Lão, Quận 1.</a:t>
            </a:r>
            <a:r>
              <a:rPr lang="vi-VN" sz="3600" dirty="0"/>
              <a:t> </a:t>
            </a:r>
            <a:br>
              <a:rPr lang="vi-VN" sz="3600" dirty="0"/>
            </a:br>
            <a:endParaRPr lang="en-US" sz="3600" dirty="0"/>
          </a:p>
        </p:txBody>
      </p:sp>
    </p:spTree>
    <p:extLst>
      <p:ext uri="{BB962C8B-B14F-4D97-AF65-F5344CB8AC3E}">
        <p14:creationId xmlns:p14="http://schemas.microsoft.com/office/powerpoint/2010/main" val="416488513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6027</TotalTime>
  <Words>1551</Words>
  <Application>Microsoft Office PowerPoint</Application>
  <PresentationFormat>Widescreen</PresentationFormat>
  <Paragraphs>123</Paragraphs>
  <Slides>33</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Calibri</vt:lpstr>
      <vt:lpstr>Calibri Light</vt:lpstr>
      <vt:lpstr>MyriadPro-Regular</vt:lpstr>
      <vt:lpstr>Times New Roman</vt:lpstr>
      <vt:lpstr>Office Theme</vt:lpstr>
      <vt:lpstr>CHỦ ĐỀ 2: </vt:lpstr>
      <vt:lpstr>MỤC TIÊU  </vt:lpstr>
      <vt:lpstr>KHỞI ĐỘNG</vt:lpstr>
      <vt:lpstr>I. ĐẶC TRƯNG VĂN HOÁ CƠ BẢN TRONG CÁCH TỔ CHỨC CỤM DÂN CƯ   </vt:lpstr>
      <vt:lpstr>Cụm dân cư theo dân tộc:</vt:lpstr>
      <vt:lpstr>PowerPoint Presentation</vt:lpstr>
      <vt:lpstr>PowerPoint Presentation</vt:lpstr>
      <vt:lpstr>PowerPoint Presentation</vt:lpstr>
      <vt:lpstr>Cụm dân cư theo nguồn gốc – xuất xứ</vt:lpstr>
      <vt:lpstr>  </vt:lpstr>
      <vt:lpstr>PowerPoint Presentation</vt:lpstr>
      <vt:lpstr>Tổ chức văn hoá cụm dân cư ở Thành phố Hồ Chí Minh có những đặc trưng sau:</vt:lpstr>
      <vt:lpstr>     II. NGƯỜI HOA Ở THÀNH PHỐ HỒ CHÍ MINH – MỘT CÁCH THỨC TỔ CHỨC CỤM DÂN CƯ ĐẶC TRƯNG  1. Vài nét về cụm dân cư người Hoa ở Thành phố Hồ Chí Minh   </vt:lpstr>
      <vt:lpstr>II. NGƯỜI HOA Ở THÀNH PHỐ HỒ CHÍ MINH – MỘT CÁCH THỨC TỔ CHỨC CỤM DÂN CƯ ĐẶC TRƯNG 1. Vài nét về cụm dân cư người Hoa ở Thành phố Hồ Chí Minh</vt:lpstr>
      <vt:lpstr>PowerPoint Presentation</vt:lpstr>
      <vt:lpstr>ĐẶC TRƯNG PHONG CÁCH CON NGƯỜI Ở THÀNH PHỐ HỒ CHÍ MINH</vt:lpstr>
      <vt:lpstr>Qua những thông tin trên em hãy cho biết ngành nghề sản xuất và kinh doanh chủ yếu của người Hoa là gì? Trong hoạt động kinh doanh người Hoa coi trọng điều gì?</vt:lpstr>
      <vt:lpstr>Qua đoạn phim trên trên em hãy cho biết đặc trưng thứ 3 về phong cách con người ở Thành phố Hồ Chí Minh?</vt:lpstr>
      <vt:lpstr>Kể tên các di tích kiến trúc nghệ thuật của người Hoa được nhà nước công nhận.</vt:lpstr>
      <vt:lpstr>c) Văn hoá tín ngưỡng </vt:lpstr>
      <vt:lpstr>Đời sống tâm linh của người Hoa rất phong phú</vt:lpstr>
      <vt:lpstr>PowerPoint Presentation</vt:lpstr>
      <vt:lpstr>PowerPoint Presentation</vt:lpstr>
      <vt:lpstr>PowerPoint Presentation</vt:lpstr>
      <vt:lpstr>PowerPoint Presentation</vt:lpstr>
      <vt:lpstr>PowerPoint Presentation</vt:lpstr>
      <vt:lpstr>PowerPoint Presentation</vt:lpstr>
      <vt:lpstr>g) Văn hoá ẩm thực  </vt:lpstr>
      <vt:lpstr>III. Ý NGHĨA CỦA CÁCH THỨC TỔ CHỨC CỤM DÂN CƯ Ở THÀNH PHỐ HỒ CHÍ MINH</vt:lpstr>
      <vt:lpstr>III. Ý NGHĨA CỦA CÁCH THỨC TỔ CHỨC CỤM DÂN CƯ Ở THÀNH PHỐ HỒ CHÍ MINH</vt:lpstr>
      <vt:lpstr>PowerPoint Presentation</vt:lpstr>
      <vt:lpstr>Phiếu học tập</vt:lpstr>
      <vt:lpstr>VẬN DỤNG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Hào hiệp</dc:title>
  <dc:creator>Admin Acer</dc:creator>
  <cp:lastModifiedBy>Admin</cp:lastModifiedBy>
  <cp:revision>125</cp:revision>
  <dcterms:created xsi:type="dcterms:W3CDTF">2023-02-21T00:19:52Z</dcterms:created>
  <dcterms:modified xsi:type="dcterms:W3CDTF">2024-01-29T11:21:14Z</dcterms:modified>
</cp:coreProperties>
</file>